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82"/>
  </p:notesMasterIdLst>
  <p:handoutMasterIdLst>
    <p:handoutMasterId r:id="rId83"/>
  </p:handoutMasterIdLst>
  <p:sldIdLst>
    <p:sldId id="256" r:id="rId3"/>
    <p:sldId id="257" r:id="rId4"/>
    <p:sldId id="258" r:id="rId5"/>
    <p:sldId id="259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14" r:id="rId20"/>
    <p:sldId id="415" r:id="rId21"/>
    <p:sldId id="416" r:id="rId22"/>
    <p:sldId id="417" r:id="rId23"/>
    <p:sldId id="418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26" r:id="rId32"/>
    <p:sldId id="427" r:id="rId33"/>
    <p:sldId id="428" r:id="rId34"/>
    <p:sldId id="429" r:id="rId35"/>
    <p:sldId id="430" r:id="rId36"/>
    <p:sldId id="431" r:id="rId37"/>
    <p:sldId id="432" r:id="rId38"/>
    <p:sldId id="433" r:id="rId39"/>
    <p:sldId id="434" r:id="rId40"/>
    <p:sldId id="435" r:id="rId41"/>
    <p:sldId id="436" r:id="rId42"/>
    <p:sldId id="437" r:id="rId43"/>
    <p:sldId id="438" r:id="rId44"/>
    <p:sldId id="439" r:id="rId45"/>
    <p:sldId id="440" r:id="rId46"/>
    <p:sldId id="441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98" r:id="rId61"/>
    <p:sldId id="399" r:id="rId62"/>
    <p:sldId id="400" r:id="rId63"/>
    <p:sldId id="442" r:id="rId64"/>
    <p:sldId id="443" r:id="rId65"/>
    <p:sldId id="444" r:id="rId66"/>
    <p:sldId id="445" r:id="rId67"/>
    <p:sldId id="446" r:id="rId68"/>
    <p:sldId id="447" r:id="rId69"/>
    <p:sldId id="448" r:id="rId70"/>
    <p:sldId id="449" r:id="rId71"/>
    <p:sldId id="450" r:id="rId72"/>
    <p:sldId id="451" r:id="rId73"/>
    <p:sldId id="452" r:id="rId74"/>
    <p:sldId id="453" r:id="rId75"/>
    <p:sldId id="454" r:id="rId76"/>
    <p:sldId id="455" r:id="rId77"/>
    <p:sldId id="456" r:id="rId78"/>
    <p:sldId id="457" r:id="rId79"/>
    <p:sldId id="458" r:id="rId80"/>
    <p:sldId id="260" r:id="rId8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3" autoAdjust="0"/>
    <p:restoredTop sz="93643" autoAdjust="0"/>
  </p:normalViewPr>
  <p:slideViewPr>
    <p:cSldViewPr>
      <p:cViewPr varScale="1">
        <p:scale>
          <a:sx n="124" d="100"/>
          <a:sy n="124" d="100"/>
        </p:scale>
        <p:origin x="88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77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BDA525-05CF-4321-BCC4-B2F81330FC02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5062D644-763D-4541-B9C7-A8EBA5068650}">
      <dgm:prSet phldrT="[Text]" custT="1"/>
      <dgm:spPr/>
      <dgm:t>
        <a:bodyPr/>
        <a:lstStyle/>
        <a:p>
          <a:r>
            <a:rPr lang="pt-BR" sz="2000" dirty="0" smtClean="0"/>
            <a:t>Dados</a:t>
          </a:r>
          <a:endParaRPr lang="pt-BR" sz="2000" dirty="0"/>
        </a:p>
      </dgm:t>
    </dgm:pt>
    <dgm:pt modelId="{AFEEBEC3-480E-4A99-A2E2-9E65400A8481}" type="parTrans" cxnId="{0B82D6B7-D1C1-47C6-AAB8-B186C503D03C}">
      <dgm:prSet/>
      <dgm:spPr/>
      <dgm:t>
        <a:bodyPr/>
        <a:lstStyle/>
        <a:p>
          <a:endParaRPr lang="pt-BR" sz="1400"/>
        </a:p>
      </dgm:t>
    </dgm:pt>
    <dgm:pt modelId="{3E8AFCDF-005F-4ABD-85BB-9A7753E2D40A}" type="sibTrans" cxnId="{0B82D6B7-D1C1-47C6-AAB8-B186C503D03C}">
      <dgm:prSet/>
      <dgm:spPr/>
      <dgm:t>
        <a:bodyPr/>
        <a:lstStyle/>
        <a:p>
          <a:endParaRPr lang="pt-BR" sz="1400"/>
        </a:p>
      </dgm:t>
    </dgm:pt>
    <dgm:pt modelId="{2880A5AC-D579-453D-8BC7-A1050764D35E}">
      <dgm:prSet phldrT="[Text]" custT="1"/>
      <dgm:spPr/>
      <dgm:t>
        <a:bodyPr/>
        <a:lstStyle/>
        <a:p>
          <a:r>
            <a:rPr lang="pt-BR" sz="2000" dirty="0" smtClean="0"/>
            <a:t>Analytics</a:t>
          </a:r>
          <a:endParaRPr lang="pt-BR" sz="2000" dirty="0"/>
        </a:p>
      </dgm:t>
    </dgm:pt>
    <dgm:pt modelId="{29A77EB4-C1F5-47BB-BF5E-41AB62F0FE2A}" type="parTrans" cxnId="{869BC656-8A9A-4E56-BAA7-4130C093206C}">
      <dgm:prSet/>
      <dgm:spPr/>
      <dgm:t>
        <a:bodyPr/>
        <a:lstStyle/>
        <a:p>
          <a:endParaRPr lang="pt-BR" sz="1400"/>
        </a:p>
      </dgm:t>
    </dgm:pt>
    <dgm:pt modelId="{1FB47B1E-0EB1-45D7-844D-3E91634BD173}" type="sibTrans" cxnId="{869BC656-8A9A-4E56-BAA7-4130C093206C}">
      <dgm:prSet/>
      <dgm:spPr/>
      <dgm:t>
        <a:bodyPr/>
        <a:lstStyle/>
        <a:p>
          <a:endParaRPr lang="pt-BR" sz="1400"/>
        </a:p>
      </dgm:t>
    </dgm:pt>
    <dgm:pt modelId="{6BD7F1EE-143A-4857-8320-3CF6E0BC5351}">
      <dgm:prSet phldrT="[Text]" custT="1"/>
      <dgm:spPr/>
      <dgm:t>
        <a:bodyPr/>
        <a:lstStyle/>
        <a:p>
          <a:r>
            <a:rPr lang="pt-BR" sz="2000" dirty="0" smtClean="0"/>
            <a:t>Insighst/</a:t>
          </a:r>
        </a:p>
        <a:p>
          <a:r>
            <a:rPr lang="pt-BR" sz="2000" dirty="0" smtClean="0"/>
            <a:t>Ações</a:t>
          </a:r>
          <a:endParaRPr lang="pt-BR" sz="2000" dirty="0"/>
        </a:p>
      </dgm:t>
    </dgm:pt>
    <dgm:pt modelId="{FE2AB96C-713D-41C4-A393-DBE9F32FC6CD}" type="parTrans" cxnId="{9CC11D1E-4B2B-4B61-AD05-8983B0D8C065}">
      <dgm:prSet/>
      <dgm:spPr/>
      <dgm:t>
        <a:bodyPr/>
        <a:lstStyle/>
        <a:p>
          <a:endParaRPr lang="pt-BR" sz="1400"/>
        </a:p>
      </dgm:t>
    </dgm:pt>
    <dgm:pt modelId="{1FB3EC87-BCA2-48C5-AB82-0AF8C9E9B823}" type="sibTrans" cxnId="{9CC11D1E-4B2B-4B61-AD05-8983B0D8C065}">
      <dgm:prSet/>
      <dgm:spPr/>
      <dgm:t>
        <a:bodyPr/>
        <a:lstStyle/>
        <a:p>
          <a:endParaRPr lang="pt-BR" sz="1400"/>
        </a:p>
      </dgm:t>
    </dgm:pt>
    <dgm:pt modelId="{C0185F2F-4931-44A0-BAB0-B480B5D086C4}">
      <dgm:prSet phldrT="[Text]" custT="1"/>
      <dgm:spPr/>
      <dgm:t>
        <a:bodyPr/>
        <a:lstStyle/>
        <a:p>
          <a:r>
            <a:rPr lang="pt-BR" sz="2000" dirty="0" smtClean="0"/>
            <a:t>Monitoramento</a:t>
          </a:r>
          <a:endParaRPr lang="pt-BR" sz="2000" dirty="0"/>
        </a:p>
      </dgm:t>
    </dgm:pt>
    <dgm:pt modelId="{64014AA1-AFCD-4730-9A16-80E0C395CE1A}" type="parTrans" cxnId="{CAB45CDA-AB1E-4A21-A70E-17F0B9D3A5AA}">
      <dgm:prSet/>
      <dgm:spPr/>
      <dgm:t>
        <a:bodyPr/>
        <a:lstStyle/>
        <a:p>
          <a:endParaRPr lang="pt-BR" sz="1400"/>
        </a:p>
      </dgm:t>
    </dgm:pt>
    <dgm:pt modelId="{8247CE5F-6A32-40BF-BC21-BAB33C725E3F}" type="sibTrans" cxnId="{CAB45CDA-AB1E-4A21-A70E-17F0B9D3A5AA}">
      <dgm:prSet/>
      <dgm:spPr/>
      <dgm:t>
        <a:bodyPr/>
        <a:lstStyle/>
        <a:p>
          <a:endParaRPr lang="pt-BR" sz="1400"/>
        </a:p>
      </dgm:t>
    </dgm:pt>
    <dgm:pt modelId="{9A742F74-4C68-408A-97E6-76F61977C65E}">
      <dgm:prSet phldrT="[Text]" custT="1"/>
      <dgm:spPr/>
      <dgm:t>
        <a:bodyPr/>
        <a:lstStyle/>
        <a:p>
          <a:r>
            <a:rPr lang="pt-BR" sz="2000" dirty="0" smtClean="0"/>
            <a:t>Problema</a:t>
          </a:r>
          <a:endParaRPr lang="pt-BR" sz="2000" dirty="0"/>
        </a:p>
      </dgm:t>
    </dgm:pt>
    <dgm:pt modelId="{B2BB33C2-852D-4B31-AF02-2489707AC4AA}" type="parTrans" cxnId="{4E2C1621-6D1B-4C6C-A4A6-807EFDFA9961}">
      <dgm:prSet/>
      <dgm:spPr/>
      <dgm:t>
        <a:bodyPr/>
        <a:lstStyle/>
        <a:p>
          <a:endParaRPr lang="pt-BR" sz="1400"/>
        </a:p>
      </dgm:t>
    </dgm:pt>
    <dgm:pt modelId="{D0C9E187-8CFC-4649-BF4A-88742CC77A76}" type="sibTrans" cxnId="{4E2C1621-6D1B-4C6C-A4A6-807EFDFA9961}">
      <dgm:prSet/>
      <dgm:spPr/>
      <dgm:t>
        <a:bodyPr/>
        <a:lstStyle/>
        <a:p>
          <a:endParaRPr lang="pt-BR" sz="1400"/>
        </a:p>
      </dgm:t>
    </dgm:pt>
    <dgm:pt modelId="{04121712-D8F3-4013-9343-5D7E96613180}" type="pres">
      <dgm:prSet presAssocID="{3CBDA525-05CF-4321-BCC4-B2F81330FC0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0EC3161A-A44A-477E-B2F2-67CAD323BDDB}" type="pres">
      <dgm:prSet presAssocID="{5062D644-763D-4541-B9C7-A8EBA506865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471AAE6-990F-41E4-B9F9-9807BD260FE9}" type="pres">
      <dgm:prSet presAssocID="{5062D644-763D-4541-B9C7-A8EBA5068650}" presName="spNode" presStyleCnt="0"/>
      <dgm:spPr/>
    </dgm:pt>
    <dgm:pt modelId="{1830ADD3-4114-41C8-92BB-0C98F1AAB861}" type="pres">
      <dgm:prSet presAssocID="{3E8AFCDF-005F-4ABD-85BB-9A7753E2D40A}" presName="sibTrans" presStyleLbl="sibTrans1D1" presStyleIdx="0" presStyleCnt="5"/>
      <dgm:spPr/>
      <dgm:t>
        <a:bodyPr/>
        <a:lstStyle/>
        <a:p>
          <a:endParaRPr lang="pt-BR"/>
        </a:p>
      </dgm:t>
    </dgm:pt>
    <dgm:pt modelId="{67A4372B-7814-4862-B366-9F56529C2AB0}" type="pres">
      <dgm:prSet presAssocID="{2880A5AC-D579-453D-8BC7-A1050764D35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BCB54B3-4AD2-4673-A338-AB88555E51A2}" type="pres">
      <dgm:prSet presAssocID="{2880A5AC-D579-453D-8BC7-A1050764D35E}" presName="spNode" presStyleCnt="0"/>
      <dgm:spPr/>
    </dgm:pt>
    <dgm:pt modelId="{E673CE5D-C20F-48CE-93A6-B0B8FDB1211D}" type="pres">
      <dgm:prSet presAssocID="{1FB47B1E-0EB1-45D7-844D-3E91634BD173}" presName="sibTrans" presStyleLbl="sibTrans1D1" presStyleIdx="1" presStyleCnt="5"/>
      <dgm:spPr/>
      <dgm:t>
        <a:bodyPr/>
        <a:lstStyle/>
        <a:p>
          <a:endParaRPr lang="pt-BR"/>
        </a:p>
      </dgm:t>
    </dgm:pt>
    <dgm:pt modelId="{7AD87D1B-AEA5-4DAA-94FD-BEBEF1BAABB2}" type="pres">
      <dgm:prSet presAssocID="{6BD7F1EE-143A-4857-8320-3CF6E0BC535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CE3942-9ED9-4B91-AA1A-7CD12CF54B1B}" type="pres">
      <dgm:prSet presAssocID="{6BD7F1EE-143A-4857-8320-3CF6E0BC5351}" presName="spNode" presStyleCnt="0"/>
      <dgm:spPr/>
    </dgm:pt>
    <dgm:pt modelId="{F7EA9EB9-02A2-4318-9A3A-A992DABA53E7}" type="pres">
      <dgm:prSet presAssocID="{1FB3EC87-BCA2-48C5-AB82-0AF8C9E9B823}" presName="sibTrans" presStyleLbl="sibTrans1D1" presStyleIdx="2" presStyleCnt="5"/>
      <dgm:spPr/>
      <dgm:t>
        <a:bodyPr/>
        <a:lstStyle/>
        <a:p>
          <a:endParaRPr lang="pt-BR"/>
        </a:p>
      </dgm:t>
    </dgm:pt>
    <dgm:pt modelId="{FB512370-5DEC-4593-B29B-A6756957F640}" type="pres">
      <dgm:prSet presAssocID="{C0185F2F-4931-44A0-BAB0-B480B5D086C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2DB83FB-1053-464C-BF01-FEE1E8E108ED}" type="pres">
      <dgm:prSet presAssocID="{C0185F2F-4931-44A0-BAB0-B480B5D086C4}" presName="spNode" presStyleCnt="0"/>
      <dgm:spPr/>
    </dgm:pt>
    <dgm:pt modelId="{6E609763-4244-4BC0-860F-4CDB1EAE0868}" type="pres">
      <dgm:prSet presAssocID="{8247CE5F-6A32-40BF-BC21-BAB33C725E3F}" presName="sibTrans" presStyleLbl="sibTrans1D1" presStyleIdx="3" presStyleCnt="5"/>
      <dgm:spPr/>
      <dgm:t>
        <a:bodyPr/>
        <a:lstStyle/>
        <a:p>
          <a:endParaRPr lang="pt-BR"/>
        </a:p>
      </dgm:t>
    </dgm:pt>
    <dgm:pt modelId="{593A2BBF-3EA3-42DD-8EE3-DF9119A8A7E1}" type="pres">
      <dgm:prSet presAssocID="{9A742F74-4C68-408A-97E6-76F61977C65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74546DF-0B62-46FC-A9FB-BCF96D4CCCF5}" type="pres">
      <dgm:prSet presAssocID="{9A742F74-4C68-408A-97E6-76F61977C65E}" presName="spNode" presStyleCnt="0"/>
      <dgm:spPr/>
    </dgm:pt>
    <dgm:pt modelId="{1EF46150-F5FC-4FFC-B438-92D5772903C2}" type="pres">
      <dgm:prSet presAssocID="{D0C9E187-8CFC-4649-BF4A-88742CC77A76}" presName="sibTrans" presStyleLbl="sibTrans1D1" presStyleIdx="4" presStyleCnt="5"/>
      <dgm:spPr/>
      <dgm:t>
        <a:bodyPr/>
        <a:lstStyle/>
        <a:p>
          <a:endParaRPr lang="pt-BR"/>
        </a:p>
      </dgm:t>
    </dgm:pt>
  </dgm:ptLst>
  <dgm:cxnLst>
    <dgm:cxn modelId="{17CBA533-EDC7-5B42-911C-C5AEA9FE8B9A}" type="presOf" srcId="{5062D644-763D-4541-B9C7-A8EBA5068650}" destId="{0EC3161A-A44A-477E-B2F2-67CAD323BDDB}" srcOrd="0" destOrd="0" presId="urn:microsoft.com/office/officeart/2005/8/layout/cycle5"/>
    <dgm:cxn modelId="{CD027D27-E5E8-F248-A1B0-2CFFB4C2FB2D}" type="presOf" srcId="{3E8AFCDF-005F-4ABD-85BB-9A7753E2D40A}" destId="{1830ADD3-4114-41C8-92BB-0C98F1AAB861}" srcOrd="0" destOrd="0" presId="urn:microsoft.com/office/officeart/2005/8/layout/cycle5"/>
    <dgm:cxn modelId="{5B11064F-8AF9-D246-B183-5D9380A90DA9}" type="presOf" srcId="{6BD7F1EE-143A-4857-8320-3CF6E0BC5351}" destId="{7AD87D1B-AEA5-4DAA-94FD-BEBEF1BAABB2}" srcOrd="0" destOrd="0" presId="urn:microsoft.com/office/officeart/2005/8/layout/cycle5"/>
    <dgm:cxn modelId="{033F45B2-92AA-0748-A675-4C6C55C99DE4}" type="presOf" srcId="{C0185F2F-4931-44A0-BAB0-B480B5D086C4}" destId="{FB512370-5DEC-4593-B29B-A6756957F640}" srcOrd="0" destOrd="0" presId="urn:microsoft.com/office/officeart/2005/8/layout/cycle5"/>
    <dgm:cxn modelId="{9CC11D1E-4B2B-4B61-AD05-8983B0D8C065}" srcId="{3CBDA525-05CF-4321-BCC4-B2F81330FC02}" destId="{6BD7F1EE-143A-4857-8320-3CF6E0BC5351}" srcOrd="2" destOrd="0" parTransId="{FE2AB96C-713D-41C4-A393-DBE9F32FC6CD}" sibTransId="{1FB3EC87-BCA2-48C5-AB82-0AF8C9E9B823}"/>
    <dgm:cxn modelId="{869BC656-8A9A-4E56-BAA7-4130C093206C}" srcId="{3CBDA525-05CF-4321-BCC4-B2F81330FC02}" destId="{2880A5AC-D579-453D-8BC7-A1050764D35E}" srcOrd="1" destOrd="0" parTransId="{29A77EB4-C1F5-47BB-BF5E-41AB62F0FE2A}" sibTransId="{1FB47B1E-0EB1-45D7-844D-3E91634BD173}"/>
    <dgm:cxn modelId="{4E2C1621-6D1B-4C6C-A4A6-807EFDFA9961}" srcId="{3CBDA525-05CF-4321-BCC4-B2F81330FC02}" destId="{9A742F74-4C68-408A-97E6-76F61977C65E}" srcOrd="4" destOrd="0" parTransId="{B2BB33C2-852D-4B31-AF02-2489707AC4AA}" sibTransId="{D0C9E187-8CFC-4649-BF4A-88742CC77A76}"/>
    <dgm:cxn modelId="{A92E75FF-916D-834C-BC99-8066D8DCBCCF}" type="presOf" srcId="{2880A5AC-D579-453D-8BC7-A1050764D35E}" destId="{67A4372B-7814-4862-B366-9F56529C2AB0}" srcOrd="0" destOrd="0" presId="urn:microsoft.com/office/officeart/2005/8/layout/cycle5"/>
    <dgm:cxn modelId="{0B82D6B7-D1C1-47C6-AAB8-B186C503D03C}" srcId="{3CBDA525-05CF-4321-BCC4-B2F81330FC02}" destId="{5062D644-763D-4541-B9C7-A8EBA5068650}" srcOrd="0" destOrd="0" parTransId="{AFEEBEC3-480E-4A99-A2E2-9E65400A8481}" sibTransId="{3E8AFCDF-005F-4ABD-85BB-9A7753E2D40A}"/>
    <dgm:cxn modelId="{10B63F93-0181-D54B-9C13-2C47C9639E00}" type="presOf" srcId="{3CBDA525-05CF-4321-BCC4-B2F81330FC02}" destId="{04121712-D8F3-4013-9343-5D7E96613180}" srcOrd="0" destOrd="0" presId="urn:microsoft.com/office/officeart/2005/8/layout/cycle5"/>
    <dgm:cxn modelId="{59EA5942-4171-0E4D-85FE-3ED10594E7E6}" type="presOf" srcId="{1FB3EC87-BCA2-48C5-AB82-0AF8C9E9B823}" destId="{F7EA9EB9-02A2-4318-9A3A-A992DABA53E7}" srcOrd="0" destOrd="0" presId="urn:microsoft.com/office/officeart/2005/8/layout/cycle5"/>
    <dgm:cxn modelId="{865BDDBC-2E46-B941-8EA7-C38C0B9D34A3}" type="presOf" srcId="{1FB47B1E-0EB1-45D7-844D-3E91634BD173}" destId="{E673CE5D-C20F-48CE-93A6-B0B8FDB1211D}" srcOrd="0" destOrd="0" presId="urn:microsoft.com/office/officeart/2005/8/layout/cycle5"/>
    <dgm:cxn modelId="{F7B83F15-AAC9-4B4C-B992-F93B85A3863A}" type="presOf" srcId="{8247CE5F-6A32-40BF-BC21-BAB33C725E3F}" destId="{6E609763-4244-4BC0-860F-4CDB1EAE0868}" srcOrd="0" destOrd="0" presId="urn:microsoft.com/office/officeart/2005/8/layout/cycle5"/>
    <dgm:cxn modelId="{971B8BCE-6FD0-6B40-8A3A-D34FDFD76AD7}" type="presOf" srcId="{9A742F74-4C68-408A-97E6-76F61977C65E}" destId="{593A2BBF-3EA3-42DD-8EE3-DF9119A8A7E1}" srcOrd="0" destOrd="0" presId="urn:microsoft.com/office/officeart/2005/8/layout/cycle5"/>
    <dgm:cxn modelId="{0253C240-72D1-3844-AA27-AEF3B3D047FF}" type="presOf" srcId="{D0C9E187-8CFC-4649-BF4A-88742CC77A76}" destId="{1EF46150-F5FC-4FFC-B438-92D5772903C2}" srcOrd="0" destOrd="0" presId="urn:microsoft.com/office/officeart/2005/8/layout/cycle5"/>
    <dgm:cxn modelId="{CAB45CDA-AB1E-4A21-A70E-17F0B9D3A5AA}" srcId="{3CBDA525-05CF-4321-BCC4-B2F81330FC02}" destId="{C0185F2F-4931-44A0-BAB0-B480B5D086C4}" srcOrd="3" destOrd="0" parTransId="{64014AA1-AFCD-4730-9A16-80E0C395CE1A}" sibTransId="{8247CE5F-6A32-40BF-BC21-BAB33C725E3F}"/>
    <dgm:cxn modelId="{1978F872-2381-5047-B239-5BDED65AF4D4}" type="presParOf" srcId="{04121712-D8F3-4013-9343-5D7E96613180}" destId="{0EC3161A-A44A-477E-B2F2-67CAD323BDDB}" srcOrd="0" destOrd="0" presId="urn:microsoft.com/office/officeart/2005/8/layout/cycle5"/>
    <dgm:cxn modelId="{75F1C69E-B9A8-2948-9251-D6751E6D0D5E}" type="presParOf" srcId="{04121712-D8F3-4013-9343-5D7E96613180}" destId="{F471AAE6-990F-41E4-B9F9-9807BD260FE9}" srcOrd="1" destOrd="0" presId="urn:microsoft.com/office/officeart/2005/8/layout/cycle5"/>
    <dgm:cxn modelId="{B7D931BC-3898-A94E-AF9D-219602397B11}" type="presParOf" srcId="{04121712-D8F3-4013-9343-5D7E96613180}" destId="{1830ADD3-4114-41C8-92BB-0C98F1AAB861}" srcOrd="2" destOrd="0" presId="urn:microsoft.com/office/officeart/2005/8/layout/cycle5"/>
    <dgm:cxn modelId="{4BF8A6F5-0DF1-C14F-8D7D-171DB98B9BC3}" type="presParOf" srcId="{04121712-D8F3-4013-9343-5D7E96613180}" destId="{67A4372B-7814-4862-B366-9F56529C2AB0}" srcOrd="3" destOrd="0" presId="urn:microsoft.com/office/officeart/2005/8/layout/cycle5"/>
    <dgm:cxn modelId="{138D8132-A9F1-5245-9AE6-59A586A15189}" type="presParOf" srcId="{04121712-D8F3-4013-9343-5D7E96613180}" destId="{9BCB54B3-4AD2-4673-A338-AB88555E51A2}" srcOrd="4" destOrd="0" presId="urn:microsoft.com/office/officeart/2005/8/layout/cycle5"/>
    <dgm:cxn modelId="{FD1C045F-49AF-0E4E-BA1F-91A9C1DF284C}" type="presParOf" srcId="{04121712-D8F3-4013-9343-5D7E96613180}" destId="{E673CE5D-C20F-48CE-93A6-B0B8FDB1211D}" srcOrd="5" destOrd="0" presId="urn:microsoft.com/office/officeart/2005/8/layout/cycle5"/>
    <dgm:cxn modelId="{7F956690-BCC2-FF44-8580-9D64B0CB5F0D}" type="presParOf" srcId="{04121712-D8F3-4013-9343-5D7E96613180}" destId="{7AD87D1B-AEA5-4DAA-94FD-BEBEF1BAABB2}" srcOrd="6" destOrd="0" presId="urn:microsoft.com/office/officeart/2005/8/layout/cycle5"/>
    <dgm:cxn modelId="{08C0BFD1-0E61-2E45-8CFB-D0288C46F0F8}" type="presParOf" srcId="{04121712-D8F3-4013-9343-5D7E96613180}" destId="{3ECE3942-9ED9-4B91-AA1A-7CD12CF54B1B}" srcOrd="7" destOrd="0" presId="urn:microsoft.com/office/officeart/2005/8/layout/cycle5"/>
    <dgm:cxn modelId="{2E222136-3BD6-B343-853E-11800DA31E19}" type="presParOf" srcId="{04121712-D8F3-4013-9343-5D7E96613180}" destId="{F7EA9EB9-02A2-4318-9A3A-A992DABA53E7}" srcOrd="8" destOrd="0" presId="urn:microsoft.com/office/officeart/2005/8/layout/cycle5"/>
    <dgm:cxn modelId="{2C6274BA-F71C-1449-B06F-CF6C77D95032}" type="presParOf" srcId="{04121712-D8F3-4013-9343-5D7E96613180}" destId="{FB512370-5DEC-4593-B29B-A6756957F640}" srcOrd="9" destOrd="0" presId="urn:microsoft.com/office/officeart/2005/8/layout/cycle5"/>
    <dgm:cxn modelId="{F5ED96C5-2F11-BD42-8898-BF064A987CF8}" type="presParOf" srcId="{04121712-D8F3-4013-9343-5D7E96613180}" destId="{F2DB83FB-1053-464C-BF01-FEE1E8E108ED}" srcOrd="10" destOrd="0" presId="urn:microsoft.com/office/officeart/2005/8/layout/cycle5"/>
    <dgm:cxn modelId="{E9F8518C-8B34-864B-A4AB-2F2AEF4A1A78}" type="presParOf" srcId="{04121712-D8F3-4013-9343-5D7E96613180}" destId="{6E609763-4244-4BC0-860F-4CDB1EAE0868}" srcOrd="11" destOrd="0" presId="urn:microsoft.com/office/officeart/2005/8/layout/cycle5"/>
    <dgm:cxn modelId="{9FC6A35A-31E8-2C44-92CF-B03B6FED5F13}" type="presParOf" srcId="{04121712-D8F3-4013-9343-5D7E96613180}" destId="{593A2BBF-3EA3-42DD-8EE3-DF9119A8A7E1}" srcOrd="12" destOrd="0" presId="urn:microsoft.com/office/officeart/2005/8/layout/cycle5"/>
    <dgm:cxn modelId="{4D48B034-099E-B449-BFEF-EC9448819782}" type="presParOf" srcId="{04121712-D8F3-4013-9343-5D7E96613180}" destId="{374546DF-0B62-46FC-A9FB-BCF96D4CCCF5}" srcOrd="13" destOrd="0" presId="urn:microsoft.com/office/officeart/2005/8/layout/cycle5"/>
    <dgm:cxn modelId="{25A0F21A-B0CD-7F4D-ADF7-647082DC0E78}" type="presParOf" srcId="{04121712-D8F3-4013-9343-5D7E96613180}" destId="{1EF46150-F5FC-4FFC-B438-92D5772903C2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3161A-A44A-477E-B2F2-67CAD323BDDB}">
      <dsp:nvSpPr>
        <dsp:cNvPr id="0" name=""/>
        <dsp:cNvSpPr/>
      </dsp:nvSpPr>
      <dsp:spPr>
        <a:xfrm>
          <a:off x="2313439" y="660"/>
          <a:ext cx="1295525" cy="8420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Dados</a:t>
          </a:r>
          <a:endParaRPr lang="pt-BR" sz="2000" kern="1200" dirty="0"/>
        </a:p>
      </dsp:txBody>
      <dsp:txXfrm>
        <a:off x="2354546" y="41767"/>
        <a:ext cx="1213311" cy="759877"/>
      </dsp:txXfrm>
    </dsp:sp>
    <dsp:sp modelId="{1830ADD3-4114-41C8-92BB-0C98F1AAB861}">
      <dsp:nvSpPr>
        <dsp:cNvPr id="0" name=""/>
        <dsp:cNvSpPr/>
      </dsp:nvSpPr>
      <dsp:spPr>
        <a:xfrm>
          <a:off x="1278159" y="421706"/>
          <a:ext cx="3366085" cy="3366085"/>
        </a:xfrm>
        <a:custGeom>
          <a:avLst/>
          <a:gdLst/>
          <a:ahLst/>
          <a:cxnLst/>
          <a:rect l="0" t="0" r="0" b="0"/>
          <a:pathLst>
            <a:path>
              <a:moveTo>
                <a:pt x="2504516" y="214093"/>
              </a:moveTo>
              <a:arcTo wR="1683042" hR="1683042" stAng="17952903" swAng="1212384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A4372B-7814-4862-B366-9F56529C2AB0}">
      <dsp:nvSpPr>
        <dsp:cNvPr id="0" name=""/>
        <dsp:cNvSpPr/>
      </dsp:nvSpPr>
      <dsp:spPr>
        <a:xfrm>
          <a:off x="3914107" y="1163614"/>
          <a:ext cx="1295525" cy="84209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Analytics</a:t>
          </a:r>
          <a:endParaRPr lang="pt-BR" sz="2000" kern="1200" dirty="0"/>
        </a:p>
      </dsp:txBody>
      <dsp:txXfrm>
        <a:off x="3955214" y="1204721"/>
        <a:ext cx="1213311" cy="759877"/>
      </dsp:txXfrm>
    </dsp:sp>
    <dsp:sp modelId="{E673CE5D-C20F-48CE-93A6-B0B8FDB1211D}">
      <dsp:nvSpPr>
        <dsp:cNvPr id="0" name=""/>
        <dsp:cNvSpPr/>
      </dsp:nvSpPr>
      <dsp:spPr>
        <a:xfrm>
          <a:off x="1278159" y="421706"/>
          <a:ext cx="3366085" cy="3366085"/>
        </a:xfrm>
        <a:custGeom>
          <a:avLst/>
          <a:gdLst/>
          <a:ahLst/>
          <a:cxnLst/>
          <a:rect l="0" t="0" r="0" b="0"/>
          <a:pathLst>
            <a:path>
              <a:moveTo>
                <a:pt x="3362057" y="1799412"/>
              </a:moveTo>
              <a:arcTo wR="1683042" hR="1683042" stAng="21837884" swAng="1360380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D87D1B-AEA5-4DAA-94FD-BEBEF1BAABB2}">
      <dsp:nvSpPr>
        <dsp:cNvPr id="0" name=""/>
        <dsp:cNvSpPr/>
      </dsp:nvSpPr>
      <dsp:spPr>
        <a:xfrm>
          <a:off x="3302706" y="3045312"/>
          <a:ext cx="1295525" cy="84209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Insighst/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Ações</a:t>
          </a:r>
          <a:endParaRPr lang="pt-BR" sz="2000" kern="1200" dirty="0"/>
        </a:p>
      </dsp:txBody>
      <dsp:txXfrm>
        <a:off x="3343813" y="3086419"/>
        <a:ext cx="1213311" cy="759877"/>
      </dsp:txXfrm>
    </dsp:sp>
    <dsp:sp modelId="{F7EA9EB9-02A2-4318-9A3A-A992DABA53E7}">
      <dsp:nvSpPr>
        <dsp:cNvPr id="0" name=""/>
        <dsp:cNvSpPr/>
      </dsp:nvSpPr>
      <dsp:spPr>
        <a:xfrm>
          <a:off x="1278159" y="421706"/>
          <a:ext cx="3366085" cy="3366085"/>
        </a:xfrm>
        <a:custGeom>
          <a:avLst/>
          <a:gdLst/>
          <a:ahLst/>
          <a:cxnLst/>
          <a:rect l="0" t="0" r="0" b="0"/>
          <a:pathLst>
            <a:path>
              <a:moveTo>
                <a:pt x="1889809" y="3353335"/>
              </a:moveTo>
              <a:arcTo wR="1683042" hR="1683042" stAng="4976592" swAng="846815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512370-5DEC-4593-B29B-A6756957F640}">
      <dsp:nvSpPr>
        <dsp:cNvPr id="0" name=""/>
        <dsp:cNvSpPr/>
      </dsp:nvSpPr>
      <dsp:spPr>
        <a:xfrm>
          <a:off x="1324171" y="3045312"/>
          <a:ext cx="1295525" cy="84209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Monitoramento</a:t>
          </a:r>
          <a:endParaRPr lang="pt-BR" sz="2000" kern="1200" dirty="0"/>
        </a:p>
      </dsp:txBody>
      <dsp:txXfrm>
        <a:off x="1365278" y="3086419"/>
        <a:ext cx="1213311" cy="759877"/>
      </dsp:txXfrm>
    </dsp:sp>
    <dsp:sp modelId="{6E609763-4244-4BC0-860F-4CDB1EAE0868}">
      <dsp:nvSpPr>
        <dsp:cNvPr id="0" name=""/>
        <dsp:cNvSpPr/>
      </dsp:nvSpPr>
      <dsp:spPr>
        <a:xfrm>
          <a:off x="1278159" y="421706"/>
          <a:ext cx="3366085" cy="3366085"/>
        </a:xfrm>
        <a:custGeom>
          <a:avLst/>
          <a:gdLst/>
          <a:ahLst/>
          <a:cxnLst/>
          <a:rect l="0" t="0" r="0" b="0"/>
          <a:pathLst>
            <a:path>
              <a:moveTo>
                <a:pt x="178639" y="2437631"/>
              </a:moveTo>
              <a:arcTo wR="1683042" hR="1683042" stAng="9201736" swAng="1360380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A2BBF-3EA3-42DD-8EE3-DF9119A8A7E1}">
      <dsp:nvSpPr>
        <dsp:cNvPr id="0" name=""/>
        <dsp:cNvSpPr/>
      </dsp:nvSpPr>
      <dsp:spPr>
        <a:xfrm>
          <a:off x="712770" y="1163614"/>
          <a:ext cx="1295525" cy="84209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Problema</a:t>
          </a:r>
          <a:endParaRPr lang="pt-BR" sz="2000" kern="1200" dirty="0"/>
        </a:p>
      </dsp:txBody>
      <dsp:txXfrm>
        <a:off x="753877" y="1204721"/>
        <a:ext cx="1213311" cy="759877"/>
      </dsp:txXfrm>
    </dsp:sp>
    <dsp:sp modelId="{1EF46150-F5FC-4FFC-B438-92D5772903C2}">
      <dsp:nvSpPr>
        <dsp:cNvPr id="0" name=""/>
        <dsp:cNvSpPr/>
      </dsp:nvSpPr>
      <dsp:spPr>
        <a:xfrm>
          <a:off x="1278159" y="421706"/>
          <a:ext cx="3366085" cy="3366085"/>
        </a:xfrm>
        <a:custGeom>
          <a:avLst/>
          <a:gdLst/>
          <a:ahLst/>
          <a:cxnLst/>
          <a:rect l="0" t="0" r="0" b="0"/>
          <a:pathLst>
            <a:path>
              <a:moveTo>
                <a:pt x="404746" y="588240"/>
              </a:moveTo>
              <a:arcTo wR="1683042" hR="1683042" stAng="13234713" swAng="1212384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7A41B-C7FB-47DE-AC8E-59B97E5D108D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437D6-763C-47E3-806D-BE414C03D35C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6289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D443D-CF20-41F9-A6FE-7FB4F8AEE8F2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CC78A-F3BD-40F0-8A1F-D28251C7D169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9256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B51E-9AD3-456B-B117-023FDD2112B8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F01A-3EE9-4110-BDD9-E1BD68C2C4DF}" type="slidenum">
              <a:rPr lang="pt-BR" smtClean="0"/>
              <a:t>‹n.º›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"/>
            <a:ext cx="9144000" cy="514285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" y="0"/>
            <a:ext cx="9143429" cy="51435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" y="0"/>
            <a:ext cx="9143429" cy="51435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" y="0"/>
            <a:ext cx="91434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2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25D4-E197-4E91-BB18-18C881F2CAC6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3FB2-0B95-4460-9615-0D5F78BCB14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70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25D4-E197-4E91-BB18-18C881F2CAC6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3FB2-0B95-4460-9615-0D5F78BCB14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53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25D4-E197-4E91-BB18-18C881F2CAC6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3FB2-0B95-4460-9615-0D5F78BCB14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721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25D4-E197-4E91-BB18-18C881F2CAC6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3FB2-0B95-4460-9615-0D5F78BCB14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268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25D4-E197-4E91-BB18-18C881F2CAC6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3FB2-0B95-4460-9615-0D5F78BCB14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94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25D4-E197-4E91-BB18-18C881F2CAC6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3FB2-0B95-4460-9615-0D5F78BCB14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934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B51E-9AD3-456B-B117-023FDD2112B8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F01A-3EE9-4110-BDD9-E1BD68C2C4DF}" type="slidenum">
              <a:rPr lang="pt-BR" smtClean="0"/>
              <a:t>‹n.º›</a:t>
            </a:fld>
            <a:endParaRPr lang="pt-BR"/>
          </a:p>
        </p:txBody>
      </p:sp>
      <p:sp>
        <p:nvSpPr>
          <p:cNvPr id="20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3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pic>
        <p:nvPicPr>
          <p:cNvPr id="24" name="Imagem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587974"/>
            <a:ext cx="1101483" cy="454794"/>
          </a:xfrm>
          <a:prstGeom prst="rect">
            <a:avLst/>
          </a:prstGeom>
        </p:spPr>
      </p:pic>
      <p:sp>
        <p:nvSpPr>
          <p:cNvPr id="7" name="Retângulo 6"/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" t="3933" r="72648" b="126"/>
          <a:stretch/>
        </p:blipFill>
        <p:spPr>
          <a:xfrm>
            <a:off x="1" y="-62526"/>
            <a:ext cx="2164924" cy="53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31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B51E-9AD3-456B-B117-023FDD2112B8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F01A-3EE9-4110-BDD9-E1BD68C2C4DF}" type="slidenum">
              <a:rPr lang="pt-BR" smtClean="0"/>
              <a:t>‹n.º›</a:t>
            </a:fld>
            <a:endParaRPr lang="pt-BR"/>
          </a:p>
        </p:txBody>
      </p:sp>
      <p:sp>
        <p:nvSpPr>
          <p:cNvPr id="20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3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pic>
        <p:nvPicPr>
          <p:cNvPr id="24" name="Imagem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587974"/>
            <a:ext cx="1101483" cy="454794"/>
          </a:xfrm>
          <a:prstGeom prst="rect">
            <a:avLst/>
          </a:prstGeom>
        </p:spPr>
      </p:pic>
      <p:sp>
        <p:nvSpPr>
          <p:cNvPr id="7" name="Retângulo 6"/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"/>
            <a:ext cx="9144000" cy="5142857"/>
          </a:xfrm>
          <a:prstGeom prst="rect">
            <a:avLst/>
          </a:prstGeom>
        </p:spPr>
      </p:pic>
      <p:sp>
        <p:nvSpPr>
          <p:cNvPr id="13" name="Espaço Reservado para Data 3"/>
          <p:cNvSpPr txBox="1">
            <a:spLocks/>
          </p:cNvSpPr>
          <p:nvPr userDrawn="1"/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9BCC6-78FC-4BD5-A659-CDD97B12513D}" type="datetimeFigureOut">
              <a:rPr lang="pt-BR" smtClean="0">
                <a:solidFill>
                  <a:schemeClr val="bg1"/>
                </a:solidFill>
              </a:rPr>
              <a:pPr/>
              <a:t>21/08/2018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1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B51E-9AD3-456B-B117-023FDD2112B8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F01A-3EE9-4110-BDD9-E1BD68C2C4DF}" type="slidenum">
              <a:rPr lang="pt-BR" smtClean="0"/>
              <a:t>‹n.º›</a:t>
            </a:fld>
            <a:endParaRPr lang="pt-BR"/>
          </a:p>
        </p:txBody>
      </p:sp>
      <p:sp>
        <p:nvSpPr>
          <p:cNvPr id="20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3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pic>
        <p:nvPicPr>
          <p:cNvPr id="24" name="Imagem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587974"/>
            <a:ext cx="1101483" cy="454794"/>
          </a:xfrm>
          <a:prstGeom prst="rect">
            <a:avLst/>
          </a:prstGeom>
        </p:spPr>
      </p:pic>
      <p:sp>
        <p:nvSpPr>
          <p:cNvPr id="7" name="Retângulo 6"/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"/>
            <a:ext cx="9144000" cy="5142857"/>
          </a:xfrm>
          <a:prstGeom prst="rect">
            <a:avLst/>
          </a:prstGeom>
        </p:spPr>
      </p:pic>
      <p:sp>
        <p:nvSpPr>
          <p:cNvPr id="13" name="Espaço Reservado para Data 3"/>
          <p:cNvSpPr txBox="1">
            <a:spLocks/>
          </p:cNvSpPr>
          <p:nvPr userDrawn="1"/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9BCC6-78FC-4BD5-A659-CDD97B12513D}" type="datetimeFigureOut">
              <a:rPr lang="pt-BR" smtClean="0">
                <a:solidFill>
                  <a:schemeClr val="bg1"/>
                </a:solidFill>
              </a:rPr>
              <a:pPr/>
              <a:t>21/08/2018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0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25D4-E197-4E91-BB18-18C881F2CAC6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3FB2-0B95-4460-9615-0D5F78BCB144}" type="slidenum">
              <a:rPr lang="pt-BR" smtClean="0"/>
              <a:t>‹n.º›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46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25D4-E197-4E91-BB18-18C881F2CAC6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3FB2-0B95-4460-9615-0D5F78BCB14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44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25D4-E197-4E91-BB18-18C881F2CAC6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3FB2-0B95-4460-9615-0D5F78BCB14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98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25D4-E197-4E91-BB18-18C881F2CAC6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3FB2-0B95-4460-9615-0D5F78BCB14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44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25D4-E197-4E91-BB18-18C881F2CAC6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43FB2-0B95-4460-9615-0D5F78BCB14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883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3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9B51E-9AD3-456B-B117-023FDD2112B8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9F01A-3EE9-4110-BDD9-E1BD68C2C4DF}" type="slidenum">
              <a:rPr lang="pt-BR" smtClean="0"/>
              <a:t>‹n.º›</a:t>
            </a:fld>
            <a:endParaRPr lang="pt-BR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3826390" y="384433"/>
            <a:ext cx="147960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Franklin Gothic Demi" panose="020B0703020102020204" pitchFamily="34" charset="0"/>
                <a:ea typeface="맑은 고딕" pitchFamily="50" charset="-127"/>
                <a:cs typeface="Arial" pitchFamily="34" charset="0"/>
              </a:rPr>
              <a:t>MBA </a:t>
            </a: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Franklin Gothic Demi" panose="020B0703020102020204" pitchFamily="34" charset="0"/>
                <a:ea typeface="맑은 고딕" pitchFamily="50" charset="-127"/>
                <a:cs typeface="Arial" pitchFamily="34" charset="0"/>
              </a:rPr>
              <a:t>BIG DATA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83518"/>
            <a:ext cx="1127732" cy="10735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5597624" y="563112"/>
            <a:ext cx="0" cy="10216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"/>
            <a:ext cx="9144000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4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9BCC6-78FC-4BD5-A659-CDD97B12513D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C94AE-20EA-474B-A18C-DC94AAA1F146}" type="slidenum">
              <a:rPr lang="pt-BR" smtClean="0"/>
              <a:t>‹n.º›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8" name="Espaço Reservado para Data 3"/>
          <p:cNvSpPr txBox="1">
            <a:spLocks/>
          </p:cNvSpPr>
          <p:nvPr userDrawn="1"/>
        </p:nvSpPr>
        <p:spPr>
          <a:xfrm>
            <a:off x="457200" y="4766942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E9BCC6-78FC-4BD5-A659-CDD97B12513D}" type="datetimeFigureOut">
              <a:rPr lang="pt-BR" smtClean="0">
                <a:solidFill>
                  <a:schemeClr val="bg1"/>
                </a:solidFill>
              </a:rPr>
              <a:pPr/>
              <a:t>21/08/2018</a:t>
            </a:fld>
            <a:endParaRPr lang="pt-BR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NULL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NULL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NULL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39.png"/><Relationship Id="rId10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50.png"/><Relationship Id="rId6" Type="http://schemas.openxmlformats.org/officeDocument/2006/relationships/image" Target="../media/image46.png"/><Relationship Id="rId7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NULL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hyperlink" Target="https://archive.ics.uci.edu/ml/datasets/Spambase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06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611560" y="81813"/>
            <a:ext cx="77949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b="1" dirty="0" smtClean="0"/>
              <a:t>Analytics – Soluções orientadas a dados</a:t>
            </a:r>
            <a:endParaRPr lang="pt-BR" sz="3600" b="1" dirty="0"/>
          </a:p>
        </p:txBody>
      </p:sp>
      <p:graphicFrame>
        <p:nvGraphicFramePr>
          <p:cNvPr id="11" name="Diagram 10"/>
          <p:cNvGraphicFramePr/>
          <p:nvPr>
            <p:extLst/>
          </p:nvPr>
        </p:nvGraphicFramePr>
        <p:xfrm>
          <a:off x="1619672" y="699542"/>
          <a:ext cx="5922404" cy="3943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3446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2" name="Retângulo 10"/>
          <p:cNvSpPr/>
          <p:nvPr/>
        </p:nvSpPr>
        <p:spPr>
          <a:xfrm>
            <a:off x="2572452" y="81813"/>
            <a:ext cx="38731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b="1" dirty="0" smtClean="0"/>
              <a:t>Mas o que mudou?</a:t>
            </a:r>
            <a:endParaRPr lang="pt-BR" sz="3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79512" y="1180946"/>
            <a:ext cx="87849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/>
              <a:t>A quantidade de dados gerados por empresas e pessoas aumenta a cada 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/>
              <a:t>Hoje temos tecnologias (Hadoop, Spark) a disposição para analisar esta imensidão de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/>
              <a:t>Os valores gerados por decisões baseadas em dados se tornaram mais visíveis, ocasionando uma decisão em cadeia.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424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2958562" y="81813"/>
            <a:ext cx="32729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b="1" dirty="0" smtClean="0"/>
              <a:t>Risco de Crédito</a:t>
            </a:r>
            <a:endParaRPr lang="pt-BR" sz="3600" b="1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2166474" y="771550"/>
          <a:ext cx="4565766" cy="33900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82883"/>
                <a:gridCol w="2282883"/>
              </a:tblGrid>
              <a:tr h="316062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Idade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24</a:t>
                      </a:r>
                      <a:endParaRPr lang="pt-BR" sz="1400" b="1" dirty="0"/>
                    </a:p>
                  </a:txBody>
                  <a:tcPr/>
                </a:tc>
              </a:tr>
              <a:tr h="316062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Profissão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Engenheiro</a:t>
                      </a:r>
                      <a:endParaRPr lang="pt-BR" sz="1400" b="1" dirty="0"/>
                    </a:p>
                  </a:txBody>
                  <a:tcPr/>
                </a:tc>
              </a:tr>
              <a:tr h="316062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Renda Mensal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R$5.000,00</a:t>
                      </a:r>
                      <a:endParaRPr lang="pt-BR" sz="1400" b="1" dirty="0"/>
                    </a:p>
                  </a:txBody>
                  <a:tcPr/>
                </a:tc>
              </a:tr>
              <a:tr h="316062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Gênero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Masculino</a:t>
                      </a:r>
                      <a:endParaRPr lang="pt-BR" sz="1400" b="1" dirty="0"/>
                    </a:p>
                  </a:txBody>
                  <a:tcPr/>
                </a:tc>
              </a:tr>
              <a:tr h="316062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Anos</a:t>
                      </a:r>
                      <a:r>
                        <a:rPr lang="pt-BR" sz="1400" b="1" baseline="0" dirty="0" smtClean="0"/>
                        <a:t> no emprego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2</a:t>
                      </a:r>
                      <a:endParaRPr lang="pt-BR" sz="1400" b="1" dirty="0"/>
                    </a:p>
                  </a:txBody>
                  <a:tcPr/>
                </a:tc>
              </a:tr>
              <a:tr h="316062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Anos na mesma residência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12</a:t>
                      </a:r>
                      <a:endParaRPr lang="pt-BR" sz="1400" b="1" dirty="0"/>
                    </a:p>
                  </a:txBody>
                  <a:tcPr/>
                </a:tc>
              </a:tr>
              <a:tr h="545531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Gastos</a:t>
                      </a:r>
                      <a:r>
                        <a:rPr lang="pt-BR" sz="1400" b="1" baseline="0" dirty="0" smtClean="0"/>
                        <a:t> no cartão de crédito no último mês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R$1.800,00</a:t>
                      </a:r>
                      <a:endParaRPr lang="pt-BR" sz="1400" b="1" dirty="0"/>
                    </a:p>
                  </a:txBody>
                  <a:tcPr/>
                </a:tc>
              </a:tr>
              <a:tr h="316062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Total</a:t>
                      </a:r>
                      <a:r>
                        <a:rPr lang="pt-BR" sz="1400" b="1" baseline="0" dirty="0" smtClean="0"/>
                        <a:t> de investimentos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R$20.000,00</a:t>
                      </a:r>
                      <a:endParaRPr lang="pt-BR" sz="1400" b="1" dirty="0"/>
                    </a:p>
                  </a:txBody>
                  <a:tcPr/>
                </a:tc>
              </a:tr>
              <a:tr h="316062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...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...</a:t>
                      </a:r>
                      <a:endParaRPr lang="pt-BR" sz="1400" b="1" dirty="0"/>
                    </a:p>
                  </a:txBody>
                  <a:tcPr/>
                </a:tc>
              </a:tr>
              <a:tr h="316062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Total</a:t>
                      </a:r>
                      <a:r>
                        <a:rPr lang="pt-BR" sz="1400" b="1" baseline="0" dirty="0" smtClean="0"/>
                        <a:t> de crédito anterior</a:t>
                      </a:r>
                      <a:endParaRPr lang="pt-B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R$0</a:t>
                      </a:r>
                      <a:endParaRPr lang="pt-BR" sz="1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763688" y="4230958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Aprovo ou nego um crédito consignado de R$2.000,00?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913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7601" y="112991"/>
            <a:ext cx="724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Classificar E-mail como Spam</a:t>
            </a:r>
            <a:endParaRPr lang="pt-BR" sz="3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27358" y="1034733"/>
            <a:ext cx="8708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Dados de 4601 e-mails enviados para o mesmo individuo, todos marcados como spam ou não spam.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Objetivo: construir um método automático para detecção de spam.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Variáveis: porcentagem que as 57 palavras ou pontuações mais frequentes aparecem em cada e-mail.</a:t>
            </a:r>
            <a:endParaRPr lang="pt-BR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040" y="3363838"/>
            <a:ext cx="6567283" cy="9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2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358" y="44624"/>
            <a:ext cx="8637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/>
              <a:t>Identificar os números em um CEP escrito à mão </a:t>
            </a:r>
            <a:endParaRPr lang="pt-BR" sz="3200" b="1" dirty="0"/>
          </a:p>
        </p:txBody>
      </p:sp>
      <p:pic>
        <p:nvPicPr>
          <p:cNvPr id="11" name="Picture 2" descr="http://www.primaryobjects.com/images/digitrecognition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659" y="629399"/>
            <a:ext cx="4150682" cy="337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0529" y="4013651"/>
            <a:ext cx="8521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Atualmente os modelos para este tipo de função apresentam uma performance melhor do que o ser humano.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175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112991"/>
            <a:ext cx="6120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/>
              <a:t>Máquinas de moeda</a:t>
            </a:r>
            <a:endParaRPr lang="pt-BR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95736" y="4299942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A máquina recebe uma nova moeda, quanto que ela vale?</a:t>
            </a:r>
            <a:endParaRPr lang="pt-BR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627534"/>
            <a:ext cx="3649751" cy="36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6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112991"/>
            <a:ext cx="6120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/>
              <a:t>Máquinas de moeda</a:t>
            </a:r>
            <a:endParaRPr lang="pt-BR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95736" y="4299942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A máquina recebe uma nova moeda, quanto que ela vale?</a:t>
            </a:r>
            <a:endParaRPr lang="pt-BR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627534"/>
            <a:ext cx="3649751" cy="364104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635000"/>
            <a:ext cx="3668004" cy="365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739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358" y="44624"/>
            <a:ext cx="8637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/>
              <a:t>Identificar rostos de fraudadores recorrentes</a:t>
            </a:r>
            <a:endParaRPr lang="pt-BR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580112" y="1016605"/>
            <a:ext cx="35313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Cadastro online por meio de uma selfie e foto dos documentos.</a:t>
            </a:r>
          </a:p>
          <a:p>
            <a:endParaRPr lang="pt-BR" dirty="0"/>
          </a:p>
          <a:p>
            <a:r>
              <a:rPr lang="pt-BR" dirty="0" smtClean="0"/>
              <a:t>Fraudadores tentam aplicar recorrentemente com diversos documentos falsos. Mas sempre com o mesmo rosto. </a:t>
            </a:r>
          </a:p>
          <a:p>
            <a:endParaRPr lang="pt-BR" dirty="0"/>
          </a:p>
          <a:p>
            <a:r>
              <a:rPr lang="pt-BR" dirty="0" smtClean="0"/>
              <a:t>Algoritmos de reconhecimento de face identificam que aquele rosto já fez um cadastro anterior.</a:t>
            </a:r>
            <a:endParaRPr lang="pt-BR" dirty="0"/>
          </a:p>
        </p:txBody>
      </p:sp>
      <p:pic>
        <p:nvPicPr>
          <p:cNvPr id="1028" name="Picture 4" descr="http://www.cs.toronto.edu/~tang/papers/religh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43906"/>
            <a:ext cx="4896544" cy="367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87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358" y="44624"/>
            <a:ext cx="8637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/>
              <a:t>Roteamento de Chats</a:t>
            </a:r>
            <a:endParaRPr lang="pt-BR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96702" y="678631"/>
            <a:ext cx="36552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Usuário entra no chat e faz uma pergunta / dúvida ao atendente.</a:t>
            </a:r>
          </a:p>
          <a:p>
            <a:endParaRPr lang="pt-BR" dirty="0"/>
          </a:p>
          <a:p>
            <a:r>
              <a:rPr lang="pt-BR" dirty="0" smtClean="0"/>
              <a:t>Os atendentes são divididos de acordo com suas especiliadades. </a:t>
            </a:r>
          </a:p>
          <a:p>
            <a:endParaRPr lang="pt-BR" dirty="0"/>
          </a:p>
          <a:p>
            <a:r>
              <a:rPr lang="pt-BR" dirty="0" smtClean="0"/>
              <a:t>Podemos criar um algoritmo para “ler” o que o usuário escreveu e tentar inferir qual o seu problema.</a:t>
            </a:r>
          </a:p>
          <a:p>
            <a:endParaRPr lang="pt-BR" dirty="0"/>
          </a:p>
          <a:p>
            <a:r>
              <a:rPr lang="pt-BR" dirty="0" smtClean="0"/>
              <a:t>Assim, direcionamos para o atendente especialista neste assunto.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488" y="1014858"/>
            <a:ext cx="5594512" cy="25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8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358" y="44624"/>
            <a:ext cx="8637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/>
              <a:t>Social Network Analysis</a:t>
            </a:r>
            <a:endParaRPr lang="pt-BR" sz="3200" b="1" dirty="0"/>
          </a:p>
        </p:txBody>
      </p:sp>
      <p:pic>
        <p:nvPicPr>
          <p:cNvPr id="2050" name="Picture 2" descr="https://upload.wikimedia.org/wikipedia/commons/7/70/Social_Re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94" y="791150"/>
            <a:ext cx="4176464" cy="342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41888" y="1194160"/>
            <a:ext cx="42999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Pessoas se conectam por diversas razões, desde por relações de amizades, familiares, etc.</a:t>
            </a:r>
          </a:p>
          <a:p>
            <a:endParaRPr lang="pt-BR" dirty="0"/>
          </a:p>
          <a:p>
            <a:r>
              <a:rPr lang="pt-BR" dirty="0" smtClean="0"/>
              <a:t>Será que conseguimos prever características suas baseado nas informações de quem você se relaciona?</a:t>
            </a:r>
          </a:p>
          <a:p>
            <a:endParaRPr lang="pt-BR" dirty="0"/>
          </a:p>
          <a:p>
            <a:r>
              <a:rPr lang="pt-BR" dirty="0" smtClean="0"/>
              <a:t>“Me diga com quem tu andas que direi quem tu és.”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17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491897" y="457520"/>
            <a:ext cx="6300787" cy="36009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 </a:t>
            </a:r>
          </a:p>
          <a:p>
            <a:pPr>
              <a:defRPr/>
            </a:pPr>
            <a:r>
              <a:rPr lang="pt-BR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/>
            </a:r>
            <a:br>
              <a:rPr lang="pt-BR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</a:br>
            <a:r>
              <a:rPr lang="pt-BR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Disciplina</a:t>
            </a:r>
            <a:r>
              <a:rPr lang="pt-BR" sz="2400" b="1" dirty="0">
                <a:solidFill>
                  <a:schemeClr val="accent5">
                    <a:lumMod val="50000"/>
                  </a:schemeClr>
                </a:solidFill>
                <a:latin typeface="Futura Std Medium" pitchFamily="34" charset="0"/>
              </a:rPr>
              <a:t>: </a:t>
            </a:r>
            <a:r>
              <a:rPr lang="pt-BR" sz="2400" b="1" u="sng" dirty="0" smtClean="0">
                <a:solidFill>
                  <a:schemeClr val="accent5">
                    <a:lumMod val="50000"/>
                  </a:schemeClr>
                </a:solidFill>
                <a:latin typeface="Futura Std Medium" pitchFamily="34" charset="0"/>
              </a:rPr>
              <a:t>Machine Learning</a:t>
            </a:r>
            <a:endParaRPr lang="pt-BR" sz="2400" b="1" u="sng" dirty="0">
              <a:solidFill>
                <a:schemeClr val="accent5">
                  <a:lumMod val="50000"/>
                </a:schemeClr>
              </a:solidFill>
              <a:latin typeface="Futura Std Medium" pitchFamily="34" charset="0"/>
            </a:endParaRPr>
          </a:p>
          <a:p>
            <a:pPr>
              <a:defRPr/>
            </a:pPr>
            <a:endParaRPr lang="pt-BR" sz="2400" b="1" dirty="0">
              <a:solidFill>
                <a:schemeClr val="accent5">
                  <a:lumMod val="50000"/>
                </a:schemeClr>
              </a:solidFill>
              <a:latin typeface="Futura Std Medium" pitchFamily="34" charset="0"/>
            </a:endParaRPr>
          </a:p>
          <a:p>
            <a:pPr algn="ctr">
              <a:defRPr/>
            </a:pPr>
            <a:r>
              <a:rPr lang="pt-BR" sz="2400" b="1" dirty="0" smtClean="0">
                <a:solidFill>
                  <a:schemeClr val="accent5">
                    <a:lumMod val="50000"/>
                  </a:schemeClr>
                </a:solidFill>
                <a:latin typeface="Futura Std Medium" pitchFamily="34" charset="0"/>
              </a:rPr>
              <a:t>        </a:t>
            </a:r>
            <a:endParaRPr lang="pt-BR" sz="2400" b="1" dirty="0">
              <a:solidFill>
                <a:schemeClr val="accent5">
                  <a:lumMod val="50000"/>
                </a:schemeClr>
              </a:solidFill>
              <a:latin typeface="Futura Std Medium" pitchFamily="34" charset="0"/>
            </a:endParaRPr>
          </a:p>
          <a:p>
            <a:pPr algn="ctr">
              <a:defRPr/>
            </a:pPr>
            <a:endParaRPr lang="pt-BR" sz="1200" b="1" dirty="0">
              <a:solidFill>
                <a:schemeClr val="accent5">
                  <a:lumMod val="50000"/>
                </a:schemeClr>
              </a:solidFill>
              <a:latin typeface="Futura Std Medium" pitchFamily="34" charset="0"/>
            </a:endParaRPr>
          </a:p>
          <a:p>
            <a:pPr>
              <a:defRPr/>
            </a:pPr>
            <a:r>
              <a:rPr lang="pt-BR" sz="2400" b="1" dirty="0" smtClean="0">
                <a:solidFill>
                  <a:schemeClr val="accent5">
                    <a:lumMod val="50000"/>
                  </a:schemeClr>
                </a:solidFill>
                <a:latin typeface="Futura Std Medium" pitchFamily="34" charset="0"/>
              </a:rPr>
              <a:t>Prof.  Carlos Eduardo Martins Relvas</a:t>
            </a:r>
            <a:endParaRPr lang="pt-BR" sz="2400" b="1" dirty="0">
              <a:solidFill>
                <a:schemeClr val="accent5">
                  <a:lumMod val="50000"/>
                </a:schemeClr>
              </a:solidFill>
              <a:latin typeface="Futura Std Medium" pitchFamily="34" charset="0"/>
            </a:endParaRPr>
          </a:p>
          <a:p>
            <a:pPr algn="ctr">
              <a:defRPr/>
            </a:pPr>
            <a:endParaRPr lang="pt-BR" sz="2400" b="1" i="1" dirty="0" smtClean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>
              <a:defRPr/>
            </a:pPr>
            <a:endParaRPr lang="pt-BR" sz="2400" b="1" i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>
              <a:defRPr/>
            </a:pPr>
            <a:r>
              <a:rPr lang="pt-BR" sz="2400" b="1" dirty="0" smtClean="0">
                <a:solidFill>
                  <a:schemeClr val="accent5">
                    <a:lumMod val="50000"/>
                  </a:schemeClr>
                </a:solidFill>
                <a:latin typeface="Futura Std Medium" pitchFamily="34" charset="0"/>
              </a:rPr>
              <a:t>Agosto 2018</a:t>
            </a:r>
            <a:endParaRPr lang="pt-BR" sz="2400" b="1" dirty="0">
              <a:solidFill>
                <a:schemeClr val="accent5">
                  <a:lumMod val="50000"/>
                </a:schemeClr>
              </a:solidFill>
              <a:latin typeface="Futura Std Medium" pitchFamily="34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40379" y="2847943"/>
            <a:ext cx="1561646" cy="50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pt-BR" altLang="pt-BR" sz="1600" b="1" dirty="0">
                <a:solidFill>
                  <a:schemeClr val="bg1"/>
                </a:solidFill>
              </a:rPr>
              <a:t>Coordenação</a:t>
            </a:r>
            <a:r>
              <a:rPr lang="pt-BR" altLang="pt-BR" sz="1600" b="1" dirty="0" smtClean="0">
                <a:solidFill>
                  <a:schemeClr val="bg1"/>
                </a:solidFill>
              </a:rPr>
              <a:t>:</a:t>
            </a:r>
            <a:endParaRPr lang="pt-BR" altLang="pt-BR" sz="1600" b="1" dirty="0">
              <a:solidFill>
                <a:schemeClr val="bg1"/>
              </a:solidFill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67214" y="3356287"/>
            <a:ext cx="181249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Lt BT" panose="020B0402020204020303" pitchFamily="34" charset="0"/>
              </a:rPr>
              <a:t>Prof. Dr. Adolpho Walter </a:t>
            </a:r>
            <a:r>
              <a:rPr lang="pt-BR" sz="1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Lt BT" panose="020B0402020204020303" pitchFamily="34" charset="0"/>
              </a:rPr>
              <a:t>Pimazzi</a:t>
            </a:r>
            <a:r>
              <a:rPr lang="pt-B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Lt BT" panose="020B0402020204020303" pitchFamily="34" charset="0"/>
              </a:rPr>
              <a:t> </a:t>
            </a:r>
            <a:r>
              <a:rPr lang="pt-BR" sz="1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Lt BT" panose="020B0402020204020303" pitchFamily="34" charset="0"/>
              </a:rPr>
              <a:t>Canton</a:t>
            </a:r>
            <a:endParaRPr lang="pt-BR" sz="1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Lt BT" panose="020B0402020204020303" pitchFamily="34" charset="0"/>
            </a:endParaRPr>
          </a:p>
          <a:p>
            <a:pPr>
              <a:defRPr/>
            </a:pPr>
            <a:endParaRPr lang="pt-BR" sz="1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Lt BT" panose="020B0402020204020303" pitchFamily="34" charset="0"/>
            </a:endParaRPr>
          </a:p>
          <a:p>
            <a:pPr>
              <a:defRPr/>
            </a:pPr>
            <a:r>
              <a:rPr lang="pt-B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Lt BT" panose="020B0402020204020303" pitchFamily="34" charset="0"/>
              </a:rPr>
              <a:t>Profa. Dra. Alessandra de </a:t>
            </a:r>
            <a:r>
              <a:rPr lang="pt-BR" sz="1000" b="1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Lt BT" panose="020B0402020204020303" pitchFamily="34" charset="0"/>
              </a:rPr>
              <a:t> Ávila </a:t>
            </a:r>
            <a:r>
              <a:rPr lang="pt-B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Lt BT" panose="020B0402020204020303" pitchFamily="34" charset="0"/>
              </a:rPr>
              <a:t>Montini</a:t>
            </a:r>
          </a:p>
          <a:p>
            <a:pPr>
              <a:defRPr/>
            </a:pPr>
            <a:endParaRPr lang="pt-BR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Lt BT" panose="020B0402020204020303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7" y="469741"/>
            <a:ext cx="1447888" cy="37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1356" y="915566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/>
              <a:t>Machine Learning	</a:t>
            </a:r>
            <a:endParaRPr lang="pt-BR" sz="4800" b="1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832048" y="2397869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pt-BR" sz="5400" kern="0" dirty="0" smtClean="0">
                <a:solidFill>
                  <a:sysClr val="windowText" lastClr="000000"/>
                </a:solidFill>
              </a:rPr>
              <a:t>O que é machine learning?</a:t>
            </a:r>
            <a:endParaRPr lang="pt-BR" sz="5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64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idx="1"/>
          </p:nvPr>
        </p:nvSpPr>
        <p:spPr>
          <a:xfrm>
            <a:off x="487298" y="771550"/>
            <a:ext cx="5057925" cy="49685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000" dirty="0" smtClean="0"/>
              <a:t>“Campo de estudo que fornece aos computadores a habilidade de aprender sem serem explicitamente programados” – Arthur Samuel</a:t>
            </a:r>
          </a:p>
          <a:p>
            <a:endParaRPr lang="pt-BR" sz="2000" dirty="0" smtClean="0"/>
          </a:p>
          <a:p>
            <a:pPr marL="0" indent="0">
              <a:buNone/>
            </a:pPr>
            <a:r>
              <a:rPr lang="pt-BR" sz="2000" dirty="0" smtClean="0"/>
              <a:t>“Um programa de computador aprende com experiência E com respeito a algumas tarefas T e medida de performance P, se sua performance para resolver as tarefas em T, medidas por P, melhora com a experiência E” – Tom M. Mitchell</a:t>
            </a:r>
            <a:endParaRPr lang="pt-BR" sz="2000" dirty="0"/>
          </a:p>
        </p:txBody>
      </p:sp>
      <p:pic>
        <p:nvPicPr>
          <p:cNvPr id="13" name="Picture 2" descr="http://passapalavra.info/wp-content/uploads/2012/04/Xadrez-12-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318" y="1063625"/>
            <a:ext cx="3074330" cy="268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016261" y="44624"/>
            <a:ext cx="4165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/>
              <a:t>Machine</a:t>
            </a:r>
            <a:r>
              <a:rPr lang="pt-BR" sz="2800" b="1" dirty="0" smtClean="0"/>
              <a:t> Learning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54931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Content Placeholder 5"/>
          <p:cNvSpPr>
            <a:spLocks noGrp="1"/>
          </p:cNvSpPr>
          <p:nvPr>
            <p:ph idx="1"/>
          </p:nvPr>
        </p:nvSpPr>
        <p:spPr>
          <a:xfrm>
            <a:off x="810218" y="1340768"/>
            <a:ext cx="8010254" cy="4968552"/>
          </a:xfrm>
        </p:spPr>
        <p:txBody>
          <a:bodyPr>
            <a:noAutofit/>
          </a:bodyPr>
          <a:lstStyle/>
          <a:p>
            <a:pPr marL="285750" indent="-285750"/>
            <a:r>
              <a:rPr lang="pt-BR" sz="2000" dirty="0"/>
              <a:t>Existe um padrão.</a:t>
            </a:r>
          </a:p>
          <a:p>
            <a:pPr marL="285750" indent="-285750"/>
            <a:endParaRPr lang="pt-BR" sz="2000" dirty="0"/>
          </a:p>
          <a:p>
            <a:pPr marL="285750" indent="-285750"/>
            <a:r>
              <a:rPr lang="pt-BR" sz="2000" dirty="0"/>
              <a:t>Não podemos fixá-lo matematicamente.</a:t>
            </a:r>
          </a:p>
          <a:p>
            <a:pPr marL="285750" indent="-285750"/>
            <a:endParaRPr lang="pt-BR" sz="2000" dirty="0"/>
          </a:p>
          <a:p>
            <a:pPr marL="285750" indent="-285750"/>
            <a:r>
              <a:rPr lang="pt-BR" sz="2000" dirty="0"/>
              <a:t>Temos dados desses </a:t>
            </a:r>
            <a:r>
              <a:rPr lang="pt-BR" sz="2000" dirty="0" smtClean="0"/>
              <a:t>padrões.</a:t>
            </a:r>
            <a:endParaRPr lang="pt-BR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334511" y="112991"/>
            <a:ext cx="315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Essências</a:t>
            </a:r>
          </a:p>
        </p:txBody>
      </p:sp>
      <p:pic>
        <p:nvPicPr>
          <p:cNvPr id="12" name="Picture 2" descr="http://concursopn.sebrae-sc.com.br/wp-content/uploads/2014/11/sebrae_negocios-lucrativo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472" y="982376"/>
            <a:ext cx="2952328" cy="354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9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71800" y="107763"/>
            <a:ext cx="315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Machine Learning</a:t>
            </a:r>
            <a:endParaRPr lang="pt-BR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498" y="604217"/>
            <a:ext cx="5391150" cy="24669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7357" y="3219822"/>
            <a:ext cx="829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Queremos prever as vendas como uma função do gasto em TV, Radio e Jornal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2119" y="3693355"/>
            <a:ext cx="31432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71800" y="107763"/>
            <a:ext cx="315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Machine Learning</a:t>
            </a: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7200" y="878959"/>
                <a:ext cx="8075240" cy="326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/>
                  <a:t>Vendas (Y) é nossa variável resposta (target, output). Já os gastos em TV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000" dirty="0" smtClean="0"/>
                  <a:t>), Radio</a:t>
                </a:r>
                <a:r>
                  <a:rPr lang="pt-BR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000" dirty="0" smtClean="0"/>
                  <a:t>) e jornais </a:t>
                </a:r>
                <a:r>
                  <a:rPr lang="pt-BR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sz="2000" dirty="0"/>
                  <a:t>),</a:t>
                </a:r>
                <a:r>
                  <a:rPr lang="pt-BR" sz="2000" dirty="0" smtClean="0"/>
                  <a:t> são as variáveis explicativas (features, input).</a:t>
                </a:r>
              </a:p>
              <a:p>
                <a:endParaRPr lang="pt-BR" dirty="0"/>
              </a:p>
              <a:p>
                <a:endParaRPr lang="pt-BR" dirty="0" smtClean="0"/>
              </a:p>
              <a:p>
                <a:endParaRPr lang="pt-BR" dirty="0"/>
              </a:p>
              <a:p>
                <a:endParaRPr lang="pt-BR" dirty="0" smtClean="0"/>
              </a:p>
              <a:p>
                <a:endParaRPr lang="pt-BR" dirty="0" smtClean="0"/>
              </a:p>
              <a:p>
                <a:endParaRPr lang="pt-BR" dirty="0"/>
              </a:p>
              <a:p>
                <a:endParaRPr lang="pt-BR" dirty="0" smtClean="0"/>
              </a:p>
              <a:p>
                <a:r>
                  <a:rPr lang="pt-BR" sz="2000" dirty="0" smtClean="0"/>
                  <a:t>Assumimos que o modelo verdadeiro dos dados é dado por                                    em que </a:t>
                </a:r>
                <a14:m>
                  <m:oMath xmlns:m="http://schemas.openxmlformats.org/officeDocument/2006/math">
                    <m:r>
                      <a:rPr lang="pt-B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000" dirty="0" smtClean="0"/>
                  <a:t>captura erros de medidas e outras discrepâncias.</a:t>
                </a:r>
                <a:endParaRPr lang="pt-BR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78959"/>
                <a:ext cx="8075240" cy="3262432"/>
              </a:xfrm>
              <a:prstGeom prst="rect">
                <a:avLst/>
              </a:prstGeom>
              <a:blipFill rotWithShape="0">
                <a:blip r:embed="rId5"/>
                <a:stretch>
                  <a:fillRect l="-755" t="-935" r="-4302" b="-24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8232" y="2231815"/>
            <a:ext cx="2255118" cy="49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5696" y="1663829"/>
            <a:ext cx="1680170" cy="14919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153" y="3433078"/>
            <a:ext cx="1897467" cy="4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9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35696" y="107763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Machine Learning - Objetivo</a:t>
            </a:r>
            <a:endParaRPr lang="pt-BR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878959"/>
            <a:ext cx="807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O objetivo das técnicas de machine learning é estimar f(x) da </a:t>
            </a:r>
            <a:r>
              <a:rPr lang="pt-BR" sz="2000" b="1" dirty="0" smtClean="0"/>
              <a:t>melhor</a:t>
            </a:r>
            <a:r>
              <a:rPr lang="pt-BR" sz="2000" dirty="0" smtClean="0"/>
              <a:t> forma possível sujeito às restrições.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35696" y="2056916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O que é melhor?</a:t>
            </a:r>
            <a:endParaRPr lang="pt-BR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2787774"/>
            <a:ext cx="807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Geralmente, melhor significa que as </a:t>
            </a:r>
            <a:r>
              <a:rPr lang="pt-BR" sz="2000" b="1" dirty="0" smtClean="0"/>
              <a:t>previsões</a:t>
            </a:r>
            <a:r>
              <a:rPr lang="pt-BR" sz="2000" dirty="0" smtClean="0"/>
              <a:t> estão </a:t>
            </a:r>
            <a:r>
              <a:rPr lang="pt-BR" sz="2000" b="1" dirty="0" smtClean="0"/>
              <a:t>próximas</a:t>
            </a:r>
            <a:r>
              <a:rPr lang="pt-BR" sz="2000" dirty="0" smtClean="0"/>
              <a:t> dos valores </a:t>
            </a:r>
            <a:r>
              <a:rPr lang="pt-BR" sz="2000" b="1" dirty="0" smtClean="0"/>
              <a:t>observados</a:t>
            </a:r>
            <a:r>
              <a:rPr lang="pt-BR" sz="2000" dirty="0" smtClean="0"/>
              <a:t> em um </a:t>
            </a:r>
            <a:r>
              <a:rPr lang="pt-BR" sz="2000" b="1" dirty="0" smtClean="0"/>
              <a:t>novo</a:t>
            </a:r>
            <a:r>
              <a:rPr lang="pt-BR" sz="2000" dirty="0" smtClean="0"/>
              <a:t> conjunto de </a:t>
            </a:r>
            <a:r>
              <a:rPr lang="pt-BR" sz="2000" b="1" dirty="0" smtClean="0"/>
              <a:t>dados</a:t>
            </a:r>
            <a:r>
              <a:rPr lang="pt-B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773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35696" y="107763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Machine Learning - Objetivo</a:t>
            </a:r>
            <a:endParaRPr lang="pt-BR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878959"/>
            <a:ext cx="807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O objetivo das técnicas de machine learning é estimar f(x) da </a:t>
            </a:r>
            <a:r>
              <a:rPr lang="pt-BR" sz="2000" b="1" dirty="0" smtClean="0"/>
              <a:t>melhor</a:t>
            </a:r>
            <a:r>
              <a:rPr lang="pt-BR" sz="2000" dirty="0" smtClean="0"/>
              <a:t> forma possível sujeito às restrições.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35696" y="2056916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O que é melhor?</a:t>
            </a:r>
            <a:endParaRPr lang="pt-BR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2787774"/>
            <a:ext cx="807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Geralmente, melhor significa que as </a:t>
            </a:r>
            <a:r>
              <a:rPr lang="pt-BR" sz="2000" b="1" dirty="0" smtClean="0"/>
              <a:t>previsões</a:t>
            </a:r>
            <a:r>
              <a:rPr lang="pt-BR" sz="2000" dirty="0" smtClean="0"/>
              <a:t> estão </a:t>
            </a:r>
            <a:r>
              <a:rPr lang="pt-BR" sz="2000" b="1" dirty="0" smtClean="0"/>
              <a:t>próximas</a:t>
            </a:r>
            <a:r>
              <a:rPr lang="pt-BR" sz="2000" dirty="0" smtClean="0"/>
              <a:t> dos valores </a:t>
            </a:r>
            <a:r>
              <a:rPr lang="pt-BR" sz="2000" b="1" dirty="0" smtClean="0"/>
              <a:t>observados</a:t>
            </a:r>
            <a:r>
              <a:rPr lang="pt-BR" sz="2000" dirty="0" smtClean="0"/>
              <a:t> em um </a:t>
            </a:r>
            <a:r>
              <a:rPr lang="pt-BR" sz="2000" b="1" dirty="0" smtClean="0"/>
              <a:t>novo</a:t>
            </a:r>
            <a:r>
              <a:rPr lang="pt-BR" sz="2000" dirty="0" smtClean="0"/>
              <a:t> conjunto de </a:t>
            </a:r>
            <a:r>
              <a:rPr lang="pt-BR" sz="2000" b="1" dirty="0" smtClean="0"/>
              <a:t>dados</a:t>
            </a:r>
            <a:r>
              <a:rPr lang="pt-BR" sz="2000" dirty="0" smtClean="0"/>
              <a:t>.</a:t>
            </a:r>
          </a:p>
        </p:txBody>
      </p:sp>
      <p:sp>
        <p:nvSpPr>
          <p:cNvPr id="6" name="Oval 5"/>
          <p:cNvSpPr/>
          <p:nvPr/>
        </p:nvSpPr>
        <p:spPr>
          <a:xfrm>
            <a:off x="5755378" y="3286037"/>
            <a:ext cx="1512168" cy="615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Como medir?</a:t>
            </a:r>
            <a:endParaRPr lang="pt-BR" dirty="0"/>
          </a:p>
        </p:txBody>
      </p:sp>
      <p:cxnSp>
        <p:nvCxnSpPr>
          <p:cNvPr id="10" name="Straight Arrow Connector 9"/>
          <p:cNvCxnSpPr>
            <a:endCxn id="6" idx="0"/>
          </p:cNvCxnSpPr>
          <p:nvPr/>
        </p:nvCxnSpPr>
        <p:spPr>
          <a:xfrm>
            <a:off x="6511462" y="3050207"/>
            <a:ext cx="0" cy="235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123728" y="3593557"/>
            <a:ext cx="1512168" cy="615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Por que </a:t>
            </a:r>
            <a:r>
              <a:rPr lang="pt-BR" b="1" dirty="0" smtClean="0"/>
              <a:t>novo</a:t>
            </a:r>
            <a:r>
              <a:rPr lang="pt-BR" dirty="0" smtClean="0"/>
              <a:t>?</a:t>
            </a:r>
            <a:endParaRPr lang="pt-BR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79812" y="3357727"/>
            <a:ext cx="0" cy="235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43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35696" y="107763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O que podemos fazer com f(x)?</a:t>
            </a: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7200" y="878959"/>
                <a:ext cx="807524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pt-BR" sz="2000" dirty="0" smtClean="0"/>
                  <a:t>Previsões para novos valores de X.</a:t>
                </a:r>
              </a:p>
              <a:p>
                <a:pPr marL="342900" indent="-342900">
                  <a:buFontTx/>
                  <a:buChar char="-"/>
                </a:pPr>
                <a:endParaRPr lang="pt-BR" sz="2000" dirty="0"/>
              </a:p>
              <a:p>
                <a:pPr marL="342900" indent="-342900">
                  <a:buFontTx/>
                  <a:buChar char="-"/>
                </a:pPr>
                <a:r>
                  <a:rPr lang="pt-BR" sz="2000" dirty="0" smtClean="0"/>
                  <a:t>Entender quais dos componentes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0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0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sz="2000" dirty="0" smtClean="0"/>
                  <a:t>) são mais importantes. </a:t>
                </a:r>
              </a:p>
              <a:p>
                <a:pPr marL="342900" indent="-342900">
                  <a:buFontTx/>
                  <a:buChar char="-"/>
                </a:pPr>
                <a:endParaRPr lang="pt-BR" sz="2000" dirty="0"/>
              </a:p>
              <a:p>
                <a:pPr marL="342900" indent="-342900">
                  <a:buFontTx/>
                  <a:buChar char="-"/>
                </a:pPr>
                <a:r>
                  <a:rPr lang="pt-BR" sz="2000" dirty="0" smtClean="0"/>
                  <a:t>Entender como cada um dos componentes estão relacionados com a variável resposta (dependendo das técnicas utilizadas de estimação).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78959"/>
                <a:ext cx="8075240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830" t="-2201" b="-47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1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35696" y="107763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Machine Learning</a:t>
            </a:r>
            <a:endParaRPr lang="pt-BR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873" y="630983"/>
            <a:ext cx="4609504" cy="387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2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35696" y="107763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Ideias de estimação</a:t>
            </a: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8200" y="2511176"/>
                <a:ext cx="807524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/>
                  <a:t>Como podemos estimar f(x) para o problema acima quando x = 4? Um bom valor será dado por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=4)</m:t>
                      </m:r>
                    </m:oMath>
                  </m:oMathPara>
                </a14:m>
                <a:endParaRPr lang="pt-BR" sz="2000" dirty="0" smtClean="0"/>
              </a:p>
              <a:p>
                <a:r>
                  <a:rPr lang="pt-BR" sz="2000" dirty="0" smtClean="0"/>
                  <a:t>Que representa o valor esperado de Y dado que X é igual a 4. E(Y|X=4) é chamado de função de regressão.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00" y="2511176"/>
                <a:ext cx="8075240" cy="1631216"/>
              </a:xfrm>
              <a:prstGeom prst="rect">
                <a:avLst/>
              </a:prstGeom>
              <a:blipFill rotWithShape="0">
                <a:blip r:embed="rId5"/>
                <a:stretch>
                  <a:fillRect l="-755" t="-2239" b="-55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2831" y="558722"/>
            <a:ext cx="3950193" cy="188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6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1187624" y="12347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Futura Md BT" panose="020B0602020204020303" pitchFamily="34" charset="0"/>
              </a:rPr>
              <a:t>Currículo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1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Retângulo 13"/>
          <p:cNvSpPr/>
          <p:nvPr/>
        </p:nvSpPr>
        <p:spPr>
          <a:xfrm>
            <a:off x="176514" y="843558"/>
            <a:ext cx="898581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pt-BR" sz="1600" dirty="0"/>
              <a:t>Bacharel em Estatística, Universidade de São </a:t>
            </a:r>
            <a:r>
              <a:rPr lang="pt-BR" sz="1600" dirty="0" smtClean="0"/>
              <a:t>Paulo.</a:t>
            </a:r>
            <a:endParaRPr lang="pt-BR" sz="1600" dirty="0"/>
          </a:p>
          <a:p>
            <a:pPr marL="342900" indent="-342900">
              <a:buFont typeface="Wingdings" pitchFamily="2" charset="2"/>
              <a:buChar char="Ø"/>
            </a:pPr>
            <a:r>
              <a:rPr lang="pt-BR" sz="1600" dirty="0"/>
              <a:t>Mestre em Estatística, Universidade de São </a:t>
            </a:r>
            <a:r>
              <a:rPr lang="pt-BR" sz="1600" dirty="0" smtClean="0"/>
              <a:t>Paulo.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pt-BR" sz="1600" dirty="0" smtClean="0"/>
              <a:t>Doutorando em Ciência da Computação, Universidade de São Paulo.</a:t>
            </a:r>
            <a:endParaRPr lang="pt-BR" sz="1600" dirty="0"/>
          </a:p>
          <a:p>
            <a:pPr marL="342900" indent="-342900">
              <a:buFont typeface="Wingdings" pitchFamily="2" charset="2"/>
              <a:buChar char="Ø"/>
            </a:pPr>
            <a:endParaRPr lang="pt-BR" sz="1600" dirty="0"/>
          </a:p>
          <a:p>
            <a:pPr marL="342900" indent="-342900">
              <a:buFont typeface="Wingdings" pitchFamily="2" charset="2"/>
              <a:buChar char="Ø"/>
            </a:pPr>
            <a:r>
              <a:rPr lang="pt-BR" sz="1600" dirty="0" smtClean="0"/>
              <a:t>Itaú, 2010-2015. </a:t>
            </a:r>
            <a:r>
              <a:rPr lang="pt-BR" sz="1600" dirty="0"/>
              <a:t>Principais atividades</a:t>
            </a:r>
            <a:r>
              <a:rPr lang="pt-BR" sz="16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342900" indent="-342900">
              <a:buFont typeface="Wingdings" pitchFamily="2" charset="2"/>
              <a:buChar char="§"/>
            </a:pPr>
            <a:r>
              <a:rPr lang="pt-BR" sz="1600" dirty="0"/>
              <a:t>Consultoria estatística para várias áreas do banco com foco principal </a:t>
            </a:r>
            <a:r>
              <a:rPr lang="pt-BR" sz="1600" dirty="0" smtClean="0"/>
              <a:t>em </a:t>
            </a:r>
            <a:r>
              <a:rPr lang="pt-BR" sz="1600" dirty="0"/>
              <a:t>melhorias no processo de modelagem de risco de </a:t>
            </a:r>
            <a:r>
              <a:rPr lang="pt-BR" sz="1600" dirty="0" smtClean="0"/>
              <a:t>crédito.</a:t>
            </a:r>
          </a:p>
          <a:p>
            <a:pPr marL="342900" indent="-342900">
              <a:buFont typeface="Wingdings" pitchFamily="2" charset="2"/>
              <a:buChar char="§"/>
            </a:pPr>
            <a:endParaRPr lang="pt-BR" sz="1600" dirty="0"/>
          </a:p>
          <a:p>
            <a:pPr marL="342900" indent="-342900">
              <a:buFont typeface="Wingdings" pitchFamily="2" charset="2"/>
              <a:buChar char="§"/>
            </a:pPr>
            <a:r>
              <a:rPr lang="pt-BR" sz="1600" dirty="0" smtClean="0"/>
              <a:t>De 2013 a 2015, participação do projeto Big </a:t>
            </a:r>
            <a:r>
              <a:rPr lang="pt-BR" sz="1600" dirty="0"/>
              <a:t>Data do banco usando tecnologia Hadoop e diversas técnicas de machine </a:t>
            </a:r>
            <a:r>
              <a:rPr lang="pt-BR" sz="1600" dirty="0" smtClean="0"/>
              <a:t>learning. Desenvolvemos </a:t>
            </a:r>
            <a:r>
              <a:rPr lang="pt-BR" sz="1600" dirty="0"/>
              <a:t>diversos algoritmos em MapReduce usando R e Hadoop streaming, criando uma plataforma de modelagem estatística no Hadoop</a:t>
            </a:r>
            <a:r>
              <a:rPr lang="pt-BR" sz="1600" dirty="0" smtClean="0"/>
              <a:t>.</a:t>
            </a:r>
          </a:p>
          <a:p>
            <a:pPr marL="285750" indent="-285750">
              <a:buFontTx/>
              <a:buChar char="-"/>
            </a:pPr>
            <a:endParaRPr lang="pt-BR" sz="1600" dirty="0"/>
          </a:p>
          <a:p>
            <a:pPr marL="342900" indent="-342900">
              <a:buFont typeface="Wingdings" pitchFamily="2" charset="2"/>
              <a:buChar char="Ø"/>
            </a:pPr>
            <a:r>
              <a:rPr lang="pt-BR" sz="1600" dirty="0" smtClean="0"/>
              <a:t>Nubank, dede 2015. Equipe de Data Science, responsável por toda a parte de modelagem da empresa, desde modelos de crédito e até mesmo identificar motivos de atendimento.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28747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35696" y="107763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Ideias de estimação</a:t>
            </a: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9869" y="837358"/>
                <a:ext cx="8075240" cy="351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O valor previsto de f(x) é denominado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000" dirty="0" smtClean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pt-BR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Assim, o erro é dado por </a:t>
                </a:r>
                <a14:m>
                  <m:oMath xmlns:m="http://schemas.openxmlformats.org/officeDocument/2006/math">
                    <m:r>
                      <a:rPr lang="pt-B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acc>
                      <m:accPr>
                        <m:chr m:val="̂"/>
                        <m:ctrlPr>
                          <a:rPr lang="pt-BR" sz="20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pt-B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pt-BR" sz="2000" dirty="0"/>
                      <m:t>.</m:t>
                    </m:r>
                  </m:oMath>
                </a14:m>
                <a:r>
                  <a:rPr lang="pt-BR" sz="2000" dirty="0" smtClean="0"/>
                  <a:t> Repare que mesmo que conhecermos a real função f(x), ainda teremos erros positivos, visto que para um mesmo X, temos uma distribuição de possíveis valores de 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pt-B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000" dirty="0" smtClean="0"/>
                  <a:t>Em muitos casos, temos poucos ou nenhum valor de Y quando X é igual a a 4. O que fazemos neste caso? Relaxamos a suposição e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pt-BR" sz="2000" dirty="0"/>
              </a:p>
              <a:p>
                <a:r>
                  <a:rPr lang="pt-BR" sz="2000" dirty="0"/>
                  <a:t>	</a:t>
                </a:r>
                <a:endParaRPr lang="pt-BR" sz="2000" dirty="0" smtClean="0"/>
              </a:p>
              <a:p>
                <a:r>
                  <a:rPr lang="pt-BR" sz="2000" dirty="0"/>
                  <a:t> </a:t>
                </a:r>
                <a:r>
                  <a:rPr lang="pt-BR" sz="2000" dirty="0" smtClean="0"/>
                  <a:t>     em N(x) representa a região de vizinhaça de X.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9" y="837358"/>
                <a:ext cx="8075240" cy="3512628"/>
              </a:xfrm>
              <a:prstGeom prst="rect">
                <a:avLst/>
              </a:prstGeom>
              <a:blipFill rotWithShape="0">
                <a:blip r:embed="rId5"/>
                <a:stretch>
                  <a:fillRect l="-679" t="-520" r="-1358" b="-20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808" y="3417575"/>
            <a:ext cx="2736304" cy="43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3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1680" y="107763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Método do vizinho mais próximo</a:t>
            </a:r>
            <a:endParaRPr lang="pt-BR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470" y="627534"/>
            <a:ext cx="5206794" cy="23989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357" y="3106663"/>
            <a:ext cx="8816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Método do vizinho mais próximo funciona muito bem quando p (número de variáveis) é menor igual a 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Em dimensões grandes, não funciona tão bem devido ao </a:t>
            </a:r>
            <a:r>
              <a:rPr lang="pt-BR" i="1" dirty="0" smtClean="0"/>
              <a:t>curse of dimensionality</a:t>
            </a:r>
            <a:r>
              <a:rPr lang="pt-BR" dirty="0" smtClean="0"/>
              <a:t>. Os vizinhos mais próximas tendem a ficar muito longe uns dos outros.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632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8132" y="109518"/>
            <a:ext cx="7931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Por que tantos algoritmos de machine learning? Quais os tradeoffs?</a:t>
            </a:r>
            <a:endParaRPr lang="pt-BR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9052" y="1203598"/>
            <a:ext cx="88166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Não há um algoritmo melhor sempre!!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Cada algoritmo tende a funcionar melhor em situações específicas.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Tradeoff clássico entre Interpretabilidade x Acurácia.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Como evitar overfitting?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Sempre </a:t>
            </a:r>
            <a:r>
              <a:rPr lang="pt-BR" sz="2000" dirty="0"/>
              <a:t>buscamos parcimônia.</a:t>
            </a:r>
            <a:endParaRPr lang="pt-B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45453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8132" y="109518"/>
            <a:ext cx="7931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Por que tantos algoritmos de machine learning? Quais os tradeoffs?</a:t>
            </a:r>
            <a:endParaRPr lang="pt-BR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1064673"/>
            <a:ext cx="5055840" cy="32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4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23728" y="112991"/>
            <a:ext cx="5688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Tipos </a:t>
            </a:r>
            <a:r>
              <a:rPr lang="pt-BR" sz="2800" b="1" dirty="0"/>
              <a:t>de </a:t>
            </a:r>
            <a:r>
              <a:rPr lang="pt-BR" sz="2800" b="1" dirty="0" err="1" smtClean="0"/>
              <a:t>Machine</a:t>
            </a:r>
            <a:r>
              <a:rPr lang="pt-BR" sz="2800" b="1" dirty="0" smtClean="0"/>
              <a:t> </a:t>
            </a:r>
            <a:r>
              <a:rPr lang="pt-BR" sz="2800" b="1" dirty="0"/>
              <a:t>L</a:t>
            </a:r>
            <a:r>
              <a:rPr lang="pt-BR" sz="2800" b="1" dirty="0" smtClean="0"/>
              <a:t>earning</a:t>
            </a:r>
            <a:endParaRPr lang="pt-BR" sz="2800" b="1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06405" y="1193899"/>
            <a:ext cx="8229600" cy="3394075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 smtClean="0"/>
              <a:t>Supervised</a:t>
            </a:r>
            <a:r>
              <a:rPr lang="pt-BR" sz="2000" dirty="0" smtClean="0"/>
              <a:t>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 smtClean="0"/>
              <a:t>Unsupervised</a:t>
            </a:r>
            <a:r>
              <a:rPr lang="pt-BR" sz="2000" dirty="0" smtClean="0"/>
              <a:t>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 smtClean="0"/>
              <a:t>Semi-supervised</a:t>
            </a:r>
            <a:r>
              <a:rPr lang="pt-BR" sz="2000" dirty="0" smtClean="0"/>
              <a:t>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Outros: </a:t>
            </a:r>
            <a:r>
              <a:rPr lang="pt-BR" sz="2000" dirty="0" err="1" smtClean="0"/>
              <a:t>Reinforcement</a:t>
            </a:r>
            <a:r>
              <a:rPr lang="pt-BR" sz="2000" dirty="0" smtClean="0"/>
              <a:t> </a:t>
            </a:r>
            <a:r>
              <a:rPr lang="pt-BR" sz="2000" dirty="0"/>
              <a:t>L</a:t>
            </a:r>
            <a:r>
              <a:rPr lang="pt-BR" sz="2000" dirty="0" smtClean="0"/>
              <a:t>earning, sistemas de recomendação.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12" name="Right Brace 11"/>
          <p:cNvSpPr/>
          <p:nvPr/>
        </p:nvSpPr>
        <p:spPr>
          <a:xfrm>
            <a:off x="4049688" y="1415810"/>
            <a:ext cx="504056" cy="777257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3" name="TextBox 12"/>
          <p:cNvSpPr txBox="1"/>
          <p:nvPr/>
        </p:nvSpPr>
        <p:spPr>
          <a:xfrm>
            <a:off x="4632133" y="1626354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Mais de 90% casos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760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23728" y="112991"/>
            <a:ext cx="5688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/>
              <a:t>Supervised</a:t>
            </a:r>
            <a:r>
              <a:rPr lang="pt-BR" sz="2800" b="1" dirty="0" smtClean="0"/>
              <a:t> Learning</a:t>
            </a: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6405" y="1059582"/>
                <a:ext cx="8229600" cy="3394075"/>
              </a:xfrm>
            </p:spPr>
            <p:txBody>
              <a:bodyPr>
                <a:noAutofit/>
              </a:bodyPr>
              <a:lstStyle/>
              <a:p>
                <a:pPr marL="285750" indent="-285750"/>
                <a:r>
                  <a:rPr lang="pt-BR" sz="1800" dirty="0"/>
                  <a:t>Variável resposta (</a:t>
                </a:r>
                <a:r>
                  <a:rPr lang="pt-BR" sz="1800" dirty="0" err="1"/>
                  <a:t>target</a:t>
                </a:r>
                <a:r>
                  <a:rPr lang="pt-BR" sz="1800" dirty="0"/>
                  <a:t>, output) Y é observada.</a:t>
                </a:r>
              </a:p>
              <a:p>
                <a:pPr marL="285750" indent="-285750"/>
                <a:endParaRPr lang="pt-BR" sz="1800" dirty="0"/>
              </a:p>
              <a:p>
                <a:pPr marL="285750" indent="-285750"/>
                <a:r>
                  <a:rPr lang="pt-BR" sz="1800" dirty="0"/>
                  <a:t>P variáveis explicativas (variáveis independentes, </a:t>
                </a:r>
                <a:r>
                  <a:rPr lang="pt-BR" sz="1800" dirty="0" err="1"/>
                  <a:t>features</a:t>
                </a:r>
                <a:r>
                  <a:rPr lang="pt-BR" sz="1800" dirty="0"/>
                  <a:t>, </a:t>
                </a:r>
                <a:r>
                  <a:rPr lang="pt-BR" sz="1800" dirty="0" err="1"/>
                  <a:t>covariáveis</a:t>
                </a:r>
                <a:r>
                  <a:rPr lang="pt-BR" sz="1800" dirty="0"/>
                  <a:t>, inputs).</a:t>
                </a:r>
              </a:p>
              <a:p>
                <a:pPr marL="285750" indent="-285750"/>
                <a:endParaRPr lang="pt-BR" sz="1800" dirty="0"/>
              </a:p>
              <a:p>
                <a:pPr marL="285750" indent="-285750"/>
                <a:r>
                  <a:rPr lang="pt-BR" sz="1800" dirty="0"/>
                  <a:t>Se Y é contínua, temos um problema de regressão.</a:t>
                </a:r>
              </a:p>
              <a:p>
                <a:pPr marL="285750" indent="-285750"/>
                <a:endParaRPr lang="pt-BR" sz="1800" dirty="0"/>
              </a:p>
              <a:p>
                <a:pPr marL="285750" indent="-285750"/>
                <a:r>
                  <a:rPr lang="pt-BR" sz="1800" dirty="0"/>
                  <a:t>Em problemas de classificação, Y assume valores finitos não ordenados.</a:t>
                </a:r>
              </a:p>
              <a:p>
                <a:pPr marL="285750" indent="-285750"/>
                <a:endParaRPr lang="pt-BR" sz="1800" dirty="0"/>
              </a:p>
              <a:p>
                <a:pPr marL="285750" indent="-285750"/>
                <a:r>
                  <a:rPr lang="pt-BR" sz="1800" dirty="0"/>
                  <a:t>Dados: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18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1800" i="1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pt-BR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18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800" dirty="0"/>
                  <a:t>, ... 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sz="18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80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1800" dirty="0"/>
                  <a:t> é um vetor de tamanho p.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pt-BR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pt-BR" sz="1800" dirty="0"/>
              </a:p>
            </p:txBody>
          </p:sp>
        </mc:Choice>
        <mc:Fallback xmlns="">
          <p:sp>
            <p:nvSpPr>
              <p:cNvPr id="1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6405" y="1059582"/>
                <a:ext cx="8229600" cy="3394075"/>
              </a:xfrm>
              <a:blipFill rotWithShape="1">
                <a:blip r:embed="rId5"/>
                <a:stretch>
                  <a:fillRect l="-444" t="-898" b="-105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96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09428" y="122058"/>
            <a:ext cx="5688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Método de vizinho mais próximo para classificação</a:t>
            </a:r>
            <a:endParaRPr lang="pt-BR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468" y="1160179"/>
            <a:ext cx="59245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3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23728" y="112991"/>
            <a:ext cx="5688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/>
              <a:t>Supervised</a:t>
            </a:r>
            <a:r>
              <a:rPr lang="pt-BR" sz="2800" b="1" dirty="0" smtClean="0"/>
              <a:t> Learning</a:t>
            </a:r>
            <a:endParaRPr lang="pt-BR" sz="2800" b="1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06405" y="987574"/>
            <a:ext cx="8229600" cy="3394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b="1" dirty="0" smtClean="0"/>
              <a:t>Objetivos: </a:t>
            </a:r>
          </a:p>
          <a:p>
            <a:pPr marL="0" indent="0">
              <a:buNone/>
            </a:pPr>
            <a:endParaRPr lang="pt-BR" sz="2400" b="1" dirty="0"/>
          </a:p>
          <a:p>
            <a:pPr marL="285750" indent="-285750"/>
            <a:r>
              <a:rPr lang="pt-BR" sz="2000" dirty="0"/>
              <a:t>Prever o comportamento do fenômeno em novos </a:t>
            </a:r>
            <a:r>
              <a:rPr lang="pt-BR" sz="2000" dirty="0" smtClean="0"/>
              <a:t>casos (dados de teste).</a:t>
            </a:r>
            <a:endParaRPr lang="pt-BR" sz="2000" dirty="0"/>
          </a:p>
          <a:p>
            <a:pPr marL="285750" indent="-285750"/>
            <a:endParaRPr lang="pt-BR" sz="2000" dirty="0"/>
          </a:p>
          <a:p>
            <a:pPr marL="285750" indent="-285750"/>
            <a:r>
              <a:rPr lang="pt-BR" sz="2000" dirty="0"/>
              <a:t>Estudar a relação entre as variáveis explicativas e a </a:t>
            </a:r>
            <a:r>
              <a:rPr lang="pt-BR" sz="2000" dirty="0" smtClean="0"/>
              <a:t>resposta.</a:t>
            </a:r>
          </a:p>
          <a:p>
            <a:pPr marL="285750" indent="-285750"/>
            <a:endParaRPr lang="pt-BR" sz="2000" dirty="0"/>
          </a:p>
          <a:p>
            <a:pPr marL="285750" indent="-285750"/>
            <a:r>
              <a:rPr lang="pt-BR" sz="2000" dirty="0" smtClean="0"/>
              <a:t>Verificar a qualidade das predições.</a:t>
            </a:r>
          </a:p>
          <a:p>
            <a:pPr marL="285750" indent="-285750"/>
            <a:endParaRPr lang="pt-BR" sz="1800" dirty="0"/>
          </a:p>
          <a:p>
            <a:pPr marL="285750" indent="-285750"/>
            <a:endParaRPr lang="pt-BR" sz="1800" dirty="0"/>
          </a:p>
          <a:p>
            <a:pPr marL="0" indent="0">
              <a:buNone/>
            </a:pPr>
            <a:endParaRPr lang="pt-BR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70706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23728" y="112991"/>
            <a:ext cx="5688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/>
              <a:t>Supervised</a:t>
            </a:r>
            <a:r>
              <a:rPr lang="pt-BR" sz="2800" b="1" dirty="0" smtClean="0"/>
              <a:t> Learning</a:t>
            </a:r>
            <a:endParaRPr lang="pt-BR" sz="2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647962"/>
            <a:ext cx="3218397" cy="2745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555526"/>
            <a:ext cx="2955397" cy="285249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91880" y="3030379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/>
              <a:t>Carros</a:t>
            </a:r>
            <a:endParaRPr lang="pt-BR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812360" y="3035736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/>
              <a:t>Motos</a:t>
            </a:r>
            <a:endParaRPr lang="pt-BR" sz="20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6803" y="3435846"/>
            <a:ext cx="1795751" cy="1168932"/>
          </a:xfrm>
          <a:prstGeom prst="rect">
            <a:avLst/>
          </a:prstGeom>
        </p:spPr>
      </p:pic>
      <p:pic>
        <p:nvPicPr>
          <p:cNvPr id="16" name="Picture 2" descr="http://blog.opovo.com.br/cotidianoefe/wp-content/uploads/sites/19/2012/08/interrogac%CC%A7a%CC%83o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044" y="3460165"/>
            <a:ext cx="1757172" cy="114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19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23728" y="112991"/>
            <a:ext cx="5688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/>
              <a:t>Unsupervised</a:t>
            </a:r>
            <a:r>
              <a:rPr lang="pt-BR" sz="2800" b="1" dirty="0" smtClean="0"/>
              <a:t> Learning</a:t>
            </a:r>
            <a:endParaRPr lang="pt-BR" sz="2800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11560" y="1059582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pt-BR" sz="2000" dirty="0"/>
              <a:t>Não há uma variável resposta. Somente variáveis explicativas.</a:t>
            </a:r>
          </a:p>
          <a:p>
            <a:pPr marL="285750" indent="-285750"/>
            <a:endParaRPr lang="pt-BR" sz="2000" dirty="0"/>
          </a:p>
          <a:p>
            <a:pPr marL="285750" indent="-285750"/>
            <a:r>
              <a:rPr lang="pt-BR" sz="2000" dirty="0"/>
              <a:t>Objetivos são mais diversos: encontrar observações que são mais parecidas, encontrar variáveis explicativas que se comportam de maneira parecida, etc.</a:t>
            </a:r>
          </a:p>
          <a:p>
            <a:pPr marL="285750" indent="-285750"/>
            <a:endParaRPr lang="pt-BR" sz="2000" dirty="0"/>
          </a:p>
          <a:p>
            <a:pPr marL="285750" indent="-285750"/>
            <a:r>
              <a:rPr lang="pt-BR" sz="2000" dirty="0"/>
              <a:t>Como saber a performance do método? </a:t>
            </a:r>
          </a:p>
          <a:p>
            <a:pPr marL="0" indent="0">
              <a:buFont typeface="Arial" pitchFamily="34" charset="0"/>
              <a:buNone/>
            </a:pPr>
            <a:endParaRPr lang="pt-BR" sz="2000" dirty="0" smtClean="0"/>
          </a:p>
          <a:p>
            <a:pPr marL="285750" indent="-285750"/>
            <a:endParaRPr lang="pt-BR" sz="2000" dirty="0" smtClean="0"/>
          </a:p>
          <a:p>
            <a:pPr marL="285750" indent="-285750"/>
            <a:endParaRPr lang="pt-BR" sz="2000" dirty="0" smtClean="0"/>
          </a:p>
          <a:p>
            <a:pPr marL="0" indent="0">
              <a:buFont typeface="Arial" pitchFamily="34" charset="0"/>
              <a:buNone/>
            </a:pPr>
            <a:endParaRPr lang="pt-BR" sz="2000" b="1" dirty="0" smtClean="0"/>
          </a:p>
          <a:p>
            <a:pPr marL="285750" indent="-285750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5638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3776603" y="81813"/>
            <a:ext cx="16368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b="1" dirty="0"/>
              <a:t>Agenda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0995" y="1055050"/>
            <a:ext cx="80644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b="1" dirty="0" smtClean="0">
                <a:solidFill>
                  <a:srgbClr val="FF0000"/>
                </a:solidFill>
              </a:rPr>
              <a:t>Introdução </a:t>
            </a:r>
            <a:r>
              <a:rPr lang="pt-BR" b="1" dirty="0" err="1" smtClean="0">
                <a:solidFill>
                  <a:srgbClr val="FF0000"/>
                </a:solidFill>
              </a:rPr>
              <a:t>Machine</a:t>
            </a:r>
            <a:r>
              <a:rPr lang="pt-BR" b="1" dirty="0" smtClean="0">
                <a:solidFill>
                  <a:srgbClr val="FF0000"/>
                </a:solidFill>
              </a:rPr>
              <a:t> Learning.</a:t>
            </a:r>
          </a:p>
          <a:p>
            <a:pPr marL="285750" indent="-285750">
              <a:buFont typeface="Arial" charset="0"/>
              <a:buChar char="•"/>
            </a:pPr>
            <a:endParaRPr lang="pt-BR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>
                <a:solidFill>
                  <a:srgbClr val="FF0000"/>
                </a:solidFill>
              </a:rPr>
              <a:t>Regressão Linear.</a:t>
            </a:r>
            <a:endParaRPr lang="pt-B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>
                <a:solidFill>
                  <a:srgbClr val="FF0000"/>
                </a:solidFill>
              </a:rPr>
              <a:t>Árvore de decisão</a:t>
            </a:r>
            <a:r>
              <a:rPr lang="pt-BR" b="1" dirty="0" smtClean="0">
                <a:solidFill>
                  <a:srgbClr val="FF0000"/>
                </a:solidFill>
              </a:rPr>
              <a:t>.</a:t>
            </a:r>
            <a:endParaRPr lang="pt-B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58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23728" y="112991"/>
            <a:ext cx="5688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/>
              <a:t>Unsupervised</a:t>
            </a:r>
            <a:r>
              <a:rPr lang="pt-BR" sz="2800" b="1" dirty="0" smtClean="0"/>
              <a:t> Learning</a:t>
            </a:r>
            <a:endParaRPr lang="pt-BR" sz="2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802" y="636507"/>
            <a:ext cx="1513702" cy="251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4392" y="640464"/>
            <a:ext cx="1325599" cy="2552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8444" y="627534"/>
            <a:ext cx="1437771" cy="25587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422" y="631980"/>
            <a:ext cx="1200986" cy="259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7824" y="3466976"/>
            <a:ext cx="1748248" cy="1138011"/>
          </a:xfrm>
          <a:prstGeom prst="rect">
            <a:avLst/>
          </a:prstGeom>
        </p:spPr>
      </p:pic>
      <p:pic>
        <p:nvPicPr>
          <p:cNvPr id="16" name="Picture 2" descr="http://blog.opovo.com.br/cotidianoefe/wp-content/uploads/sites/19/2012/08/interrogac%CC%A7a%CC%83o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934" y="3493790"/>
            <a:ext cx="1710690" cy="111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92177" y="3147814"/>
            <a:ext cx="692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Não sabemos o que as imagens acima são!</a:t>
            </a:r>
          </a:p>
        </p:txBody>
      </p:sp>
    </p:spTree>
    <p:extLst>
      <p:ext uri="{BB962C8B-B14F-4D97-AF65-F5344CB8AC3E}">
        <p14:creationId xmlns:p14="http://schemas.microsoft.com/office/powerpoint/2010/main" val="176395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23728" y="112991"/>
            <a:ext cx="5688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/>
              <a:t>Supervised</a:t>
            </a:r>
            <a:r>
              <a:rPr lang="pt-BR" sz="2800" b="1" dirty="0" smtClean="0"/>
              <a:t> Learning</a:t>
            </a:r>
            <a:endParaRPr lang="pt-BR" sz="2800" b="1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06405" y="843558"/>
            <a:ext cx="8229600" cy="1296144"/>
          </a:xfrm>
        </p:spPr>
        <p:txBody>
          <a:bodyPr>
            <a:noAutofit/>
          </a:bodyPr>
          <a:lstStyle/>
          <a:p>
            <a:pPr marL="285750" indent="-285750"/>
            <a:r>
              <a:rPr lang="pt-BR" sz="1800" dirty="0" smtClean="0"/>
              <a:t>Regressão Linear, Logística, </a:t>
            </a:r>
            <a:r>
              <a:rPr lang="pt-BR" sz="1800" dirty="0" err="1" smtClean="0"/>
              <a:t>Naive</a:t>
            </a:r>
            <a:r>
              <a:rPr lang="pt-BR" sz="1800" dirty="0" smtClean="0"/>
              <a:t> </a:t>
            </a:r>
            <a:r>
              <a:rPr lang="pt-BR" sz="1800" dirty="0" err="1" smtClean="0"/>
              <a:t>Bayes</a:t>
            </a:r>
            <a:r>
              <a:rPr lang="pt-BR" sz="1800" dirty="0" smtClean="0"/>
              <a:t>, Árvores de decisão, </a:t>
            </a:r>
            <a:r>
              <a:rPr lang="pt-BR" sz="1800" dirty="0" err="1" smtClean="0"/>
              <a:t>Bagging</a:t>
            </a:r>
            <a:r>
              <a:rPr lang="pt-BR" sz="1800" dirty="0" smtClean="0"/>
              <a:t>, </a:t>
            </a:r>
            <a:r>
              <a:rPr lang="pt-BR" sz="1800" dirty="0" err="1" smtClean="0"/>
              <a:t>Boosting</a:t>
            </a:r>
            <a:r>
              <a:rPr lang="pt-BR" sz="1800" dirty="0" smtClean="0"/>
              <a:t>, </a:t>
            </a:r>
            <a:r>
              <a:rPr lang="pt-BR" sz="1800" dirty="0" err="1" smtClean="0"/>
              <a:t>Random</a:t>
            </a:r>
            <a:r>
              <a:rPr lang="pt-BR" sz="1800" dirty="0" smtClean="0"/>
              <a:t> Forest, Redes Neurais, </a:t>
            </a:r>
            <a:r>
              <a:rPr lang="pt-BR" sz="1800" dirty="0" err="1" smtClean="0"/>
              <a:t>Support</a:t>
            </a:r>
            <a:r>
              <a:rPr lang="pt-BR" sz="1800" dirty="0" smtClean="0"/>
              <a:t> Vector </a:t>
            </a:r>
            <a:r>
              <a:rPr lang="pt-BR" sz="1800" dirty="0" err="1" smtClean="0"/>
              <a:t>Machine</a:t>
            </a:r>
            <a:r>
              <a:rPr lang="pt-BR" sz="1800" dirty="0" smtClean="0"/>
              <a:t>, Método do vizinho mais próximo, ...</a:t>
            </a:r>
            <a:endParaRPr lang="pt-BR" sz="1800" dirty="0"/>
          </a:p>
          <a:p>
            <a:pPr marL="285750" indent="-285750"/>
            <a:endParaRPr lang="pt-BR" sz="1800" dirty="0"/>
          </a:p>
          <a:p>
            <a:pPr marL="0" indent="0">
              <a:buNone/>
            </a:pPr>
            <a:endParaRPr lang="pt-BR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2124219" y="2571749"/>
            <a:ext cx="5688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/>
              <a:t>Unsupervised</a:t>
            </a:r>
            <a:r>
              <a:rPr lang="pt-BR" sz="2800" b="1" dirty="0" smtClean="0"/>
              <a:t> Learning</a:t>
            </a:r>
            <a:endParaRPr lang="pt-BR" sz="2800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06896" y="3219822"/>
            <a:ext cx="8229600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pt-BR" sz="1800" dirty="0" smtClean="0"/>
              <a:t>K-</a:t>
            </a:r>
            <a:r>
              <a:rPr lang="pt-BR" sz="1800" dirty="0" err="1" smtClean="0"/>
              <a:t>means</a:t>
            </a:r>
            <a:r>
              <a:rPr lang="pt-BR" sz="1800" dirty="0" smtClean="0"/>
              <a:t>, cluster </a:t>
            </a:r>
            <a:r>
              <a:rPr lang="pt-BR" sz="1800" dirty="0" err="1" smtClean="0"/>
              <a:t>hierarquico</a:t>
            </a:r>
            <a:r>
              <a:rPr lang="pt-BR" sz="1800" dirty="0" smtClean="0"/>
              <a:t>, </a:t>
            </a:r>
            <a:r>
              <a:rPr lang="pt-BR" sz="1800" dirty="0" err="1" smtClean="0"/>
              <a:t>support</a:t>
            </a:r>
            <a:r>
              <a:rPr lang="pt-BR" sz="1800" dirty="0" smtClean="0"/>
              <a:t> vector </a:t>
            </a:r>
            <a:r>
              <a:rPr lang="pt-BR" sz="1800" dirty="0" err="1" smtClean="0"/>
              <a:t>machine</a:t>
            </a:r>
            <a:r>
              <a:rPr lang="pt-BR" sz="1800" dirty="0" smtClean="0"/>
              <a:t>*, redes neurais*, componentes principais, ...</a:t>
            </a:r>
          </a:p>
          <a:p>
            <a:pPr marL="285750" indent="-285750"/>
            <a:endParaRPr lang="pt-BR" sz="1800" dirty="0" smtClean="0"/>
          </a:p>
          <a:p>
            <a:pPr marL="0" indent="0">
              <a:buFont typeface="Arial" pitchFamily="34" charset="0"/>
              <a:buNone/>
            </a:pPr>
            <a:endParaRPr lang="pt-BR" sz="1800" b="1" dirty="0" smtClean="0"/>
          </a:p>
          <a:p>
            <a:pPr marL="285750" indent="-285750"/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7351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23728" y="112991"/>
            <a:ext cx="5688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/>
              <a:t>Semi-supervised</a:t>
            </a:r>
            <a:r>
              <a:rPr lang="pt-BR" sz="2800" b="1" dirty="0" smtClean="0"/>
              <a:t> Learning</a:t>
            </a:r>
            <a:endParaRPr lang="pt-BR" sz="2800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27584" y="987574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pt-BR" sz="2000" dirty="0" smtClean="0"/>
              <a:t>É caro obter a variável resposta de muitas observações.</a:t>
            </a:r>
          </a:p>
          <a:p>
            <a:pPr marL="285750" indent="-285750"/>
            <a:endParaRPr lang="pt-BR" sz="2000" dirty="0"/>
          </a:p>
          <a:p>
            <a:pPr marL="285750" indent="-285750"/>
            <a:r>
              <a:rPr lang="pt-BR" sz="2000" dirty="0" smtClean="0"/>
              <a:t>Temos alguns dados com variáveis respostas e outros não.</a:t>
            </a:r>
          </a:p>
          <a:p>
            <a:pPr marL="285750" indent="-285750"/>
            <a:endParaRPr lang="pt-BR" sz="2000" dirty="0"/>
          </a:p>
          <a:p>
            <a:pPr marL="285750" indent="-285750"/>
            <a:r>
              <a:rPr lang="pt-BR" sz="2000" dirty="0" err="1" smtClean="0"/>
              <a:t>Semi-supervised</a:t>
            </a:r>
            <a:r>
              <a:rPr lang="pt-BR" sz="2000" dirty="0" smtClean="0"/>
              <a:t> </a:t>
            </a:r>
            <a:r>
              <a:rPr lang="pt-BR" sz="2000" dirty="0" err="1" smtClean="0"/>
              <a:t>learning</a:t>
            </a:r>
            <a:r>
              <a:rPr lang="pt-BR" sz="2000" dirty="0" smtClean="0"/>
              <a:t> se encontra entre métodos supervisionados e não supervisionados.</a:t>
            </a:r>
            <a:endParaRPr lang="pt-BR" sz="2000" dirty="0"/>
          </a:p>
          <a:p>
            <a:pPr marL="0" indent="0">
              <a:buFont typeface="Arial" pitchFamily="34" charset="0"/>
              <a:buNone/>
            </a:pPr>
            <a:endParaRPr lang="pt-BR" sz="2000" dirty="0" smtClean="0"/>
          </a:p>
          <a:p>
            <a:pPr marL="285750" indent="-285750"/>
            <a:endParaRPr lang="pt-BR" sz="2000" dirty="0" smtClean="0"/>
          </a:p>
          <a:p>
            <a:pPr marL="285750" indent="-285750"/>
            <a:endParaRPr lang="pt-BR" sz="2000" dirty="0" smtClean="0"/>
          </a:p>
          <a:p>
            <a:pPr marL="0" indent="0">
              <a:buFont typeface="Arial" pitchFamily="34" charset="0"/>
              <a:buNone/>
            </a:pPr>
            <a:endParaRPr lang="pt-BR" sz="2000" b="1" dirty="0" smtClean="0"/>
          </a:p>
          <a:p>
            <a:pPr marL="285750" indent="-285750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3325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55526"/>
            <a:ext cx="6115292" cy="4068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47664" y="112991"/>
            <a:ext cx="6264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/>
              <a:t>Semi-supervised</a:t>
            </a:r>
            <a:r>
              <a:rPr lang="pt-BR" sz="2800" b="1" dirty="0" smtClean="0"/>
              <a:t> Learning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8646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3804" y="188640"/>
            <a:ext cx="7434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Diferenças entre </a:t>
            </a:r>
            <a:r>
              <a:rPr lang="pt-BR" sz="2800" b="1" dirty="0" err="1" smtClean="0"/>
              <a:t>machine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learning</a:t>
            </a:r>
            <a:r>
              <a:rPr lang="pt-BR" sz="2800" b="1" dirty="0" smtClean="0"/>
              <a:t> e </a:t>
            </a:r>
            <a:r>
              <a:rPr lang="pt-BR" sz="2800" b="1" dirty="0" err="1" smtClean="0"/>
              <a:t>statistical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learning</a:t>
            </a:r>
            <a:endParaRPr lang="pt-BR" sz="2800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83568" y="1275606"/>
            <a:ext cx="8229600" cy="4231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pt-BR" sz="2000" dirty="0" smtClean="0"/>
              <a:t>Há muita intersecção entre os dois, mas:</a:t>
            </a:r>
          </a:p>
          <a:p>
            <a:pPr marL="285750" indent="-285750"/>
            <a:endParaRPr lang="pt-BR" sz="2000" dirty="0"/>
          </a:p>
          <a:p>
            <a:pPr marL="685800" lvl="1"/>
            <a:r>
              <a:rPr lang="pt-BR" sz="1800" dirty="0" err="1" smtClean="0"/>
              <a:t>Machine</a:t>
            </a:r>
            <a:r>
              <a:rPr lang="pt-BR" sz="1800" dirty="0" smtClean="0"/>
              <a:t> </a:t>
            </a:r>
            <a:r>
              <a:rPr lang="pt-BR" sz="1800" dirty="0" err="1" smtClean="0"/>
              <a:t>learning</a:t>
            </a:r>
            <a:r>
              <a:rPr lang="pt-BR" sz="1800" dirty="0" smtClean="0"/>
              <a:t> foca em performance preditiva.</a:t>
            </a:r>
          </a:p>
          <a:p>
            <a:pPr marL="685800" lvl="1"/>
            <a:endParaRPr lang="pt-BR" sz="1800" dirty="0" smtClean="0"/>
          </a:p>
          <a:p>
            <a:pPr marL="685800" lvl="1"/>
            <a:r>
              <a:rPr lang="pt-BR" sz="1800" dirty="0" err="1" smtClean="0"/>
              <a:t>Statistical</a:t>
            </a:r>
            <a:r>
              <a:rPr lang="pt-BR" sz="1800" dirty="0" smtClean="0"/>
              <a:t> </a:t>
            </a:r>
            <a:r>
              <a:rPr lang="pt-BR" sz="1800" dirty="0" err="1" smtClean="0"/>
              <a:t>learning</a:t>
            </a:r>
            <a:r>
              <a:rPr lang="pt-BR" sz="1800" dirty="0" smtClean="0"/>
              <a:t> foca nos modelos, na </a:t>
            </a:r>
            <a:r>
              <a:rPr lang="pt-BR" sz="1800" dirty="0" err="1" smtClean="0"/>
              <a:t>interpretabilidade</a:t>
            </a:r>
            <a:r>
              <a:rPr lang="pt-BR" sz="1800" dirty="0" smtClean="0"/>
              <a:t> dos resultados e na incerteza.</a:t>
            </a:r>
          </a:p>
          <a:p>
            <a:pPr marL="685800" lvl="1"/>
            <a:endParaRPr lang="pt-BR" sz="1800" dirty="0"/>
          </a:p>
          <a:p>
            <a:pPr marL="285750"/>
            <a:r>
              <a:rPr lang="pt-BR" sz="2000" dirty="0" smtClean="0"/>
              <a:t>O uso de cada caso depende do problema específico e dos objetivos.</a:t>
            </a:r>
            <a:endParaRPr lang="pt-BR" sz="2000" dirty="0"/>
          </a:p>
          <a:p>
            <a:pPr marL="0" indent="0">
              <a:buFont typeface="Arial" pitchFamily="34" charset="0"/>
              <a:buNone/>
            </a:pPr>
            <a:endParaRPr lang="pt-BR" sz="2000" dirty="0" smtClean="0"/>
          </a:p>
          <a:p>
            <a:pPr marL="285750" indent="-285750"/>
            <a:endParaRPr lang="pt-BR" sz="2000" dirty="0" smtClean="0"/>
          </a:p>
          <a:p>
            <a:pPr marL="285750" indent="-285750"/>
            <a:endParaRPr lang="pt-BR" sz="2000" dirty="0" smtClean="0"/>
          </a:p>
          <a:p>
            <a:pPr marL="0" indent="0">
              <a:buFont typeface="Arial" pitchFamily="34" charset="0"/>
              <a:buNone/>
            </a:pPr>
            <a:endParaRPr lang="pt-BR" sz="2000" b="1" dirty="0" smtClean="0"/>
          </a:p>
          <a:p>
            <a:pPr marL="285750" indent="-285750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31657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112991"/>
            <a:ext cx="6120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/>
              <a:t>Recomendações</a:t>
            </a:r>
            <a:endParaRPr lang="pt-BR" sz="3200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27584" y="987574"/>
            <a:ext cx="8229600" cy="4231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pt-BR" sz="2400" dirty="0" smtClean="0"/>
              <a:t>O que buscamos sempre é a generalização dos resultados. Valide seus resultados!</a:t>
            </a:r>
          </a:p>
          <a:p>
            <a:pPr marL="285750" indent="-285750"/>
            <a:r>
              <a:rPr lang="pt-BR" sz="2400" dirty="0" smtClean="0"/>
              <a:t>Particione seus dados em treino e teste, no mínimo. Algumas técnicas requerem uma base de validação também.</a:t>
            </a:r>
          </a:p>
          <a:p>
            <a:pPr marL="285750" indent="-285750"/>
            <a:r>
              <a:rPr lang="pt-BR" sz="2400" dirty="0" smtClean="0"/>
              <a:t>Entenda os métodos, saiba como eles funcionam!</a:t>
            </a:r>
          </a:p>
          <a:p>
            <a:pPr marL="285750" indent="-285750"/>
            <a:r>
              <a:rPr lang="pt-BR" sz="2400" dirty="0" smtClean="0"/>
              <a:t>Não basta entender as técnicas, você precisa também entender o que está por trás dos dados.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Font typeface="Arial" pitchFamily="34" charset="0"/>
              <a:buNone/>
            </a:pPr>
            <a:endParaRPr lang="pt-BR" sz="2400" dirty="0" smtClean="0"/>
          </a:p>
          <a:p>
            <a:pPr marL="285750" indent="-285750"/>
            <a:endParaRPr lang="pt-BR" sz="2400" dirty="0" smtClean="0"/>
          </a:p>
          <a:p>
            <a:pPr marL="285750" indent="-285750"/>
            <a:endParaRPr lang="pt-BR" sz="2400" dirty="0" smtClean="0"/>
          </a:p>
          <a:p>
            <a:pPr marL="0" indent="0">
              <a:buFont typeface="Arial" pitchFamily="34" charset="0"/>
              <a:buNone/>
            </a:pPr>
            <a:endParaRPr lang="pt-BR" sz="2400" b="1" dirty="0" smtClean="0"/>
          </a:p>
          <a:p>
            <a:pPr marL="285750" indent="-285750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09908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112991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Regressão Linear</a:t>
            </a: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880105" y="1069545"/>
                <a:ext cx="8229600" cy="42316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/>
                <a:r>
                  <a:rPr lang="pt-BR" sz="2000" dirty="0" smtClean="0"/>
                  <a:t>Assumimos que a dependência de Y é linear com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pt-BR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2000" dirty="0" smtClean="0"/>
              </a:p>
              <a:p>
                <a:pPr marL="285750" indent="-285750"/>
                <a:endParaRPr lang="pt-BR" sz="2000" dirty="0"/>
              </a:p>
              <a:p>
                <a:pPr marL="285750" indent="-285750"/>
                <a:r>
                  <a:rPr lang="pt-BR" sz="2000" dirty="0" smtClean="0"/>
                  <a:t>A verdadeira relação quase nunca é linear.</a:t>
                </a:r>
              </a:p>
              <a:p>
                <a:pPr marL="285750" indent="-285750"/>
                <a:endParaRPr lang="pt-BR" sz="2000" dirty="0"/>
              </a:p>
              <a:p>
                <a:pPr marL="285750" indent="-285750"/>
                <a:r>
                  <a:rPr lang="en-US" sz="2000" dirty="0" smtClean="0"/>
                  <a:t>“Essentially</a:t>
                </a:r>
                <a:r>
                  <a:rPr lang="en-US" sz="2000" dirty="0"/>
                  <a:t>, all </a:t>
                </a:r>
                <a:r>
                  <a:rPr lang="en-US" sz="2000" dirty="0" smtClean="0"/>
                  <a:t>models are </a:t>
                </a:r>
                <a:r>
                  <a:rPr lang="en-US" sz="2000" dirty="0"/>
                  <a:t>wrong, but some are </a:t>
                </a:r>
                <a:r>
                  <a:rPr lang="en-US" sz="2000" dirty="0" smtClean="0"/>
                  <a:t>useful” – George Box.</a:t>
                </a:r>
              </a:p>
              <a:p>
                <a:pPr marL="285750" indent="-285750"/>
                <a:endParaRPr lang="en-US" sz="2000" dirty="0"/>
              </a:p>
              <a:p>
                <a:pPr marL="285750" indent="-285750"/>
                <a:r>
                  <a:rPr lang="pt-BR" sz="2000" dirty="0" smtClean="0"/>
                  <a:t>Regressão linear se adapta muito bem em diversas aplicações, sendo amplamente utilizada na prática.</a:t>
                </a: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5" y="1069545"/>
                <a:ext cx="8229600" cy="4231663"/>
              </a:xfrm>
              <a:prstGeom prst="rect">
                <a:avLst/>
              </a:prstGeom>
              <a:blipFill rotWithShape="1">
                <a:blip r:embed="rId5"/>
                <a:stretch>
                  <a:fillRect l="-593" t="-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7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91680" y="112991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Regressão Linear – p=1 </a:t>
            </a: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880105" y="1069545"/>
                <a:ext cx="8229600" cy="42316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/>
                <a:r>
                  <a:rPr lang="pt-BR" sz="2000" dirty="0" smtClean="0"/>
                  <a:t>Temos a seguinte previsão: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2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pt-BR" sz="2000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pt-BR" sz="2000" b="0" i="1" smtClean="0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pt-B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pt-BR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2000" dirty="0" smtClean="0"/>
              </a:p>
              <a:p>
                <a:pPr marL="0" indent="0">
                  <a:buNone/>
                </a:pPr>
                <a:endParaRPr lang="pt-BR" sz="2000" dirty="0" smtClean="0"/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5" y="1069545"/>
                <a:ext cx="8229600" cy="4231663"/>
              </a:xfrm>
              <a:prstGeom prst="rect">
                <a:avLst/>
              </a:prstGeom>
              <a:blipFill rotWithShape="1">
                <a:blip r:embed="rId5"/>
                <a:stretch>
                  <a:fillRect l="-741" t="-8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 descr="http://www.portalaction.com.br/sites/default/files/analise_regressao/figuras/modelo_estatistica_linea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194" y="1491630"/>
            <a:ext cx="4135268" cy="244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15616" y="3808660"/>
                <a:ext cx="741657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é o intercepto da reta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é o </a:t>
                </a:r>
                <a:r>
                  <a:rPr lang="pt-BR" dirty="0" smtClean="0"/>
                  <a:t>coeficiente angular da </a:t>
                </a:r>
                <a:r>
                  <a:rPr lang="pt-BR" dirty="0"/>
                  <a:t>reta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pt-BR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808660"/>
                <a:ext cx="7416578" cy="923330"/>
              </a:xfrm>
              <a:prstGeom prst="rect">
                <a:avLst/>
              </a:prstGeom>
              <a:blipFill rotWithShape="1">
                <a:blip r:embed="rId7"/>
                <a:stretch>
                  <a:fillRect l="-493" t="-3311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7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112991"/>
            <a:ext cx="6120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/>
              <a:t>Regressão Linear – caso geral</a:t>
            </a:r>
            <a:endParaRPr lang="pt-BR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880105" y="1203598"/>
                <a:ext cx="8229600" cy="42316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/>
                <a:r>
                  <a:rPr lang="pt-BR" sz="2400" dirty="0" smtClean="0"/>
                  <a:t>Temos a seguinte previsão: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pt-BR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acc>
                        <m:accPr>
                          <m:chr m:val="̂"/>
                          <m:ctrlPr>
                            <a:rPr lang="pt-BR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2400" dirty="0" smtClean="0"/>
              </a:p>
              <a:p>
                <a:r>
                  <a:rPr lang="pt-BR" sz="2400" dirty="0" smtClean="0"/>
                  <a:t>Como estimamos esses parâmetros?</a:t>
                </a:r>
              </a:p>
              <a:p>
                <a:endParaRPr lang="pt-BR" sz="2400" dirty="0"/>
              </a:p>
              <a:p>
                <a:r>
                  <a:rPr lang="pt-BR" sz="2400" dirty="0" smtClean="0"/>
                  <a:t>Minimizamos a soma de quadrados dos resíduos.</a:t>
                </a:r>
              </a:p>
              <a:p>
                <a:endParaRPr lang="pt-BR" sz="2400" dirty="0"/>
              </a:p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𝑅𝑆𝑆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pt-BR" sz="24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pt-BR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( </m:t>
                            </m:r>
                            <m:sSub>
                              <m:sSubPr>
                                <m:ctrlPr>
                                  <a:rPr lang="pt-BR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acc>
                              <m:accPr>
                                <m:chr m:val="̂"/>
                                <m:ctrlPr>
                                  <a:rPr lang="pt-BR" sz="2400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pt-BR" sz="2400" dirty="0" smtClean="0"/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5" y="1203598"/>
                <a:ext cx="8229600" cy="4231663"/>
              </a:xfrm>
              <a:prstGeom prst="rect">
                <a:avLst/>
              </a:prstGeom>
              <a:blipFill rotWithShape="1">
                <a:blip r:embed="rId5"/>
                <a:stretch>
                  <a:fillRect l="-963" t="-1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7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112991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Regressão Linear</a:t>
            </a:r>
            <a:endParaRPr lang="pt-BR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4213" y="980728"/>
            <a:ext cx="813625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Base simulada com 150 observações e 5 variáveis.</a:t>
            </a:r>
          </a:p>
          <a:p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smtClean="0"/>
              <a:t>Gastos no cartão em reais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smtClean="0"/>
              <a:t>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smtClean="0"/>
              <a:t>Renda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smtClean="0"/>
              <a:t>Pagamento de impostos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smtClean="0"/>
              <a:t>Segmento</a:t>
            </a:r>
            <a:endParaRPr lang="pt-BR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4604280" y="1054773"/>
            <a:ext cx="3525598" cy="14401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/>
              <a:t>Objetivo:</a:t>
            </a:r>
          </a:p>
          <a:p>
            <a:pPr algn="ctr"/>
            <a:r>
              <a:rPr lang="pt-BR" sz="1600" dirty="0" smtClean="0"/>
              <a:t>Prever os gastos no cartão de crédito para uma nova observação</a:t>
            </a:r>
            <a:endParaRPr lang="pt-BR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130" y="2787774"/>
            <a:ext cx="4791326" cy="152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3088854" y="81813"/>
            <a:ext cx="3012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b="1" dirty="0" smtClean="0"/>
              <a:t>Plano de Aulas</a:t>
            </a:r>
            <a:endParaRPr lang="pt-BR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21541" y="412175"/>
            <a:ext cx="80644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- Introdução ao R</a:t>
            </a:r>
          </a:p>
          <a:p>
            <a:r>
              <a:rPr lang="pt-BR" dirty="0" smtClean="0"/>
              <a:t>- Regressão </a:t>
            </a:r>
            <a:r>
              <a:rPr lang="pt-BR" dirty="0"/>
              <a:t>Linear e Regressão logística</a:t>
            </a:r>
            <a:br>
              <a:rPr lang="pt-BR" dirty="0"/>
            </a:br>
            <a:r>
              <a:rPr lang="pt-BR" dirty="0" smtClean="0"/>
              <a:t>- </a:t>
            </a:r>
            <a:r>
              <a:rPr lang="pt-BR" dirty="0"/>
              <a:t>Etapas de um projeto de machine learning, Métricas e Validação</a:t>
            </a:r>
          </a:p>
          <a:p>
            <a:r>
              <a:rPr lang="pt-BR" dirty="0" smtClean="0"/>
              <a:t>- </a:t>
            </a:r>
            <a:r>
              <a:rPr lang="pt-BR" dirty="0"/>
              <a:t>Regularização</a:t>
            </a:r>
          </a:p>
          <a:p>
            <a:r>
              <a:rPr lang="pt-BR" dirty="0" smtClean="0"/>
              <a:t>- </a:t>
            </a:r>
            <a:r>
              <a:rPr lang="pt-BR" dirty="0"/>
              <a:t>Métodos não lineares (GAM, splines, etc)</a:t>
            </a:r>
          </a:p>
          <a:p>
            <a:r>
              <a:rPr lang="pt-BR" dirty="0" smtClean="0"/>
              <a:t>- </a:t>
            </a:r>
            <a:r>
              <a:rPr lang="pt-BR" dirty="0"/>
              <a:t>Métodos baseados em árvores (Árvore de </a:t>
            </a:r>
            <a:r>
              <a:rPr lang="pt-BR" dirty="0" smtClean="0"/>
              <a:t>decisão, Bagging, Random Forest e Boosting).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- Python </a:t>
            </a:r>
            <a:r>
              <a:rPr lang="pt-BR" dirty="0"/>
              <a:t>(sklearn)</a:t>
            </a:r>
          </a:p>
          <a:p>
            <a:r>
              <a:rPr lang="pt-BR" dirty="0" smtClean="0"/>
              <a:t>- </a:t>
            </a:r>
            <a:r>
              <a:rPr lang="pt-BR" dirty="0"/>
              <a:t>Support Vector </a:t>
            </a:r>
            <a:r>
              <a:rPr lang="pt-BR" dirty="0" smtClean="0"/>
              <a:t>Machine (SVM)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- </a:t>
            </a:r>
            <a:r>
              <a:rPr lang="pt-BR" dirty="0"/>
              <a:t>Rede Neural</a:t>
            </a:r>
            <a:br>
              <a:rPr lang="pt-BR" dirty="0"/>
            </a:br>
            <a:r>
              <a:rPr lang="pt-BR" dirty="0" smtClean="0"/>
              <a:t>- </a:t>
            </a:r>
            <a:r>
              <a:rPr lang="pt-BR" dirty="0"/>
              <a:t>Técnicas de combinação de </a:t>
            </a:r>
            <a:r>
              <a:rPr lang="pt-BR" dirty="0" smtClean="0"/>
              <a:t>modelos (Ensemble)</a:t>
            </a:r>
            <a:endParaRPr lang="pt-BR" dirty="0"/>
          </a:p>
          <a:p>
            <a:r>
              <a:rPr lang="pt-BR" dirty="0" smtClean="0"/>
              <a:t>- Técnicas </a:t>
            </a:r>
            <a:r>
              <a:rPr lang="pt-BR" dirty="0"/>
              <a:t>de imputação, Feature </a:t>
            </a:r>
            <a:r>
              <a:rPr lang="pt-BR" dirty="0" smtClean="0"/>
              <a:t>engineering, Feature Selection</a:t>
            </a:r>
            <a:endParaRPr lang="pt-BR" dirty="0"/>
          </a:p>
          <a:p>
            <a:r>
              <a:rPr lang="pt-BR" dirty="0"/>
              <a:t>-</a:t>
            </a:r>
            <a:r>
              <a:rPr lang="pt-BR" dirty="0" smtClean="0"/>
              <a:t> </a:t>
            </a:r>
            <a:r>
              <a:rPr lang="pt-BR" dirty="0"/>
              <a:t>Métodos não supervisionados</a:t>
            </a:r>
            <a:br>
              <a:rPr lang="pt-BR" dirty="0"/>
            </a:br>
            <a:r>
              <a:rPr lang="pt-BR" dirty="0" smtClean="0"/>
              <a:t>- </a:t>
            </a:r>
            <a:r>
              <a:rPr lang="pt-BR" dirty="0"/>
              <a:t>Sistema de recomendação</a:t>
            </a:r>
            <a:br>
              <a:rPr lang="pt-BR" dirty="0"/>
            </a:br>
            <a:r>
              <a:rPr lang="pt-BR" dirty="0" smtClean="0"/>
              <a:t>- Spark e Map Reduce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34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108" y="3300872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86" y="3300873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112991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Regressão Linear</a:t>
            </a:r>
            <a:endParaRPr lang="pt-BR" sz="2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683568" y="915566"/>
            <a:ext cx="2356610" cy="162089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Descritiva das variáveis</a:t>
            </a:r>
            <a:endParaRPr lang="pt-BR" sz="1600" dirty="0"/>
          </a:p>
        </p:txBody>
      </p:sp>
      <p:sp>
        <p:nvSpPr>
          <p:cNvPr id="12" name="Rounded Rectangle 11"/>
          <p:cNvSpPr/>
          <p:nvPr/>
        </p:nvSpPr>
        <p:spPr>
          <a:xfrm>
            <a:off x="3365660" y="915566"/>
            <a:ext cx="2520280" cy="162089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Criação das bases de desenvolvimento e teste</a:t>
            </a:r>
            <a:endParaRPr lang="pt-BR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6139413" y="915566"/>
            <a:ext cx="2626355" cy="162089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Regressão dos gastos do cartão com apenas uma variável</a:t>
            </a:r>
            <a:endParaRPr lang="pt-BR" sz="1600" dirty="0"/>
          </a:p>
        </p:txBody>
      </p:sp>
      <p:sp>
        <p:nvSpPr>
          <p:cNvPr id="14" name="Rounded Rectangle 13"/>
          <p:cNvSpPr/>
          <p:nvPr/>
        </p:nvSpPr>
        <p:spPr>
          <a:xfrm>
            <a:off x="683568" y="2643758"/>
            <a:ext cx="2356610" cy="162089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Avaliação dos Resultados</a:t>
            </a:r>
            <a:endParaRPr lang="pt-BR" sz="1600" dirty="0"/>
          </a:p>
        </p:txBody>
      </p:sp>
      <p:sp>
        <p:nvSpPr>
          <p:cNvPr id="15" name="Rounded Rectangle 14"/>
          <p:cNvSpPr/>
          <p:nvPr/>
        </p:nvSpPr>
        <p:spPr>
          <a:xfrm>
            <a:off x="3365660" y="2643758"/>
            <a:ext cx="2520280" cy="162089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Regressão dos gastos do cartão com várias variáveis</a:t>
            </a:r>
            <a:endParaRPr lang="pt-BR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6139413" y="2643758"/>
            <a:ext cx="2626355" cy="162089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Avaliação dos Resultados</a:t>
            </a:r>
          </a:p>
        </p:txBody>
      </p:sp>
    </p:spTree>
    <p:extLst>
      <p:ext uri="{BB962C8B-B14F-4D97-AF65-F5344CB8AC3E}">
        <p14:creationId xmlns:p14="http://schemas.microsoft.com/office/powerpoint/2010/main" val="22507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112991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Regressão Linear</a:t>
            </a:r>
            <a:endParaRPr lang="pt-BR" sz="2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934108" y="567401"/>
            <a:ext cx="7632848" cy="40963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Descritiva das variáveis</a:t>
            </a:r>
            <a:endParaRPr lang="pt-BR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837" y="1025296"/>
            <a:ext cx="5692912" cy="35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112991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Regressão Linear</a:t>
            </a:r>
            <a:endParaRPr lang="pt-BR" sz="2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827584" y="1164845"/>
            <a:ext cx="7488832" cy="39194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Criação das bases de desenvolvimento e teste</a:t>
            </a:r>
            <a:endParaRPr lang="pt-BR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05" y="2132856"/>
            <a:ext cx="7470111" cy="135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51470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Regressão Linear</a:t>
            </a:r>
            <a:endParaRPr lang="pt-BR" sz="2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827584" y="555526"/>
            <a:ext cx="7632848" cy="39194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Regressão </a:t>
            </a:r>
            <a:r>
              <a:rPr lang="pt-BR" dirty="0" smtClean="0"/>
              <a:t>dos gastos de cartão pela Renda</a:t>
            </a:r>
            <a:endParaRPr lang="pt-BR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1004734"/>
            <a:ext cx="5526877" cy="358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084" y="1635646"/>
            <a:ext cx="3751148" cy="29865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1680" y="112991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Regressão Linear</a:t>
            </a:r>
            <a:endParaRPr lang="pt-BR" sz="28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827584" y="595627"/>
            <a:ext cx="7344816" cy="39194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Avaliação dos resultados</a:t>
            </a:r>
            <a:endParaRPr lang="pt-BR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84" y="1028361"/>
            <a:ext cx="7054527" cy="57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112991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Regressão Linear</a:t>
            </a:r>
            <a:endParaRPr lang="pt-BR" sz="2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827584" y="595627"/>
            <a:ext cx="7272808" cy="39194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Avaliação dos resultados</a:t>
            </a:r>
            <a:endParaRPr lang="pt-BR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768" y="1419622"/>
            <a:ext cx="4004189" cy="31879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84" y="1059582"/>
            <a:ext cx="5976664" cy="6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-8663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Regressão Linear</a:t>
            </a:r>
            <a:endParaRPr lang="pt-BR" sz="2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827585" y="483518"/>
            <a:ext cx="7416824" cy="37344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Regressão </a:t>
            </a:r>
            <a:r>
              <a:rPr lang="pt-BR" sz="1400" dirty="0" smtClean="0"/>
              <a:t>dos gastos do cartão com várias variáveis</a:t>
            </a:r>
            <a:endParaRPr lang="pt-BR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6" y="905614"/>
            <a:ext cx="5954670" cy="368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285" y="999449"/>
            <a:ext cx="4328236" cy="35947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1347614"/>
            <a:ext cx="4464496" cy="11207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91680" y="112991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Regressão Linear</a:t>
            </a:r>
            <a:endParaRPr lang="pt-BR" sz="28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827584" y="567401"/>
            <a:ext cx="7272808" cy="39194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Comparando Resultados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07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51470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Regressão Linear</a:t>
            </a:r>
            <a:endParaRPr lang="pt-BR" sz="2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827584" y="495393"/>
            <a:ext cx="7272808" cy="39194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Comparando Resultados</a:t>
            </a:r>
            <a:endParaRPr lang="pt-BR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1131590"/>
            <a:ext cx="6480720" cy="32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51470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Regressão Linear</a:t>
            </a:r>
            <a:endParaRPr lang="pt-BR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361443" y="574690"/>
            <a:ext cx="858963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Exercícios:</a:t>
            </a:r>
          </a:p>
          <a:p>
            <a:endParaRPr lang="pt-BR" dirty="0"/>
          </a:p>
          <a:p>
            <a:r>
              <a:rPr lang="pt-BR" dirty="0"/>
              <a:t>Base de dados (“wholesales_customers_data.csv”) de um supermercado português com o faturamento anual em diversas categorias (produtos frescos, leite, mercearia, congelados, produtos de limpeza, guloseimas), além da região e o tipo de loja de 440 lojas.</a:t>
            </a:r>
          </a:p>
          <a:p>
            <a:endParaRPr lang="pt-BR" dirty="0"/>
          </a:p>
          <a:p>
            <a:r>
              <a:rPr lang="pt-BR" dirty="0"/>
              <a:t>1.) Altere a codificação das variáveis região (Region) e tipo de loja (Channel)</a:t>
            </a:r>
            <a:br>
              <a:rPr lang="pt-BR" dirty="0"/>
            </a:br>
            <a:r>
              <a:rPr lang="pt-BR" dirty="0"/>
              <a:t>	Channel==1 </a:t>
            </a:r>
            <a:r>
              <a:rPr lang="pt-BR" dirty="0">
                <a:sym typeface="Wingdings" panose="05000000000000000000" pitchFamily="2" charset="2"/>
              </a:rPr>
              <a:t> Horeca (Hotel/Restaurant/Café)</a:t>
            </a:r>
          </a:p>
          <a:p>
            <a:r>
              <a:rPr lang="pt-BR" dirty="0">
                <a:sym typeface="Wingdings" panose="05000000000000000000" pitchFamily="2" charset="2"/>
              </a:rPr>
              <a:t>	Channel==2  Retail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  <a:p>
            <a:r>
              <a:rPr lang="pt-BR" dirty="0"/>
              <a:t>	Region==1 </a:t>
            </a:r>
            <a:r>
              <a:rPr lang="pt-BR" dirty="0">
                <a:sym typeface="Wingdings" panose="05000000000000000000" pitchFamily="2" charset="2"/>
              </a:rPr>
              <a:t> Lisboa</a:t>
            </a:r>
          </a:p>
          <a:p>
            <a:r>
              <a:rPr lang="pt-BR" dirty="0">
                <a:sym typeface="Wingdings" panose="05000000000000000000" pitchFamily="2" charset="2"/>
              </a:rPr>
              <a:t>	Region==2  Porto</a:t>
            </a:r>
          </a:p>
          <a:p>
            <a:r>
              <a:rPr lang="pt-BR" dirty="0">
                <a:sym typeface="Wingdings" panose="05000000000000000000" pitchFamily="2" charset="2"/>
              </a:rPr>
              <a:t>	Region==3  Outro</a:t>
            </a:r>
            <a:endParaRPr lang="pt-BR" dirty="0"/>
          </a:p>
        </p:txBody>
      </p:sp>
      <p:sp>
        <p:nvSpPr>
          <p:cNvPr id="14" name="Rectangle 13"/>
          <p:cNvSpPr/>
          <p:nvPr/>
        </p:nvSpPr>
        <p:spPr>
          <a:xfrm>
            <a:off x="2381369" y="653049"/>
            <a:ext cx="6390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http://archive.ics.uci.edu/ml/datasets/Wholesale+customers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536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3943672" y="81813"/>
            <a:ext cx="13027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b="1" dirty="0" smtClean="0"/>
              <a:t>Livros</a:t>
            </a:r>
            <a:endParaRPr lang="pt-BR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825603" y="978876"/>
            <a:ext cx="8064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 smtClean="0"/>
              <a:t>The elements of Statistical Learning,</a:t>
            </a:r>
          </a:p>
          <a:p>
            <a:r>
              <a:rPr lang="pt-BR" dirty="0" smtClean="0"/>
              <a:t>Hastie, Tibshirani e Friedman,</a:t>
            </a:r>
          </a:p>
          <a:p>
            <a:r>
              <a:rPr lang="pt-BR" dirty="0" smtClean="0"/>
              <a:t>Second Edition</a:t>
            </a:r>
          </a:p>
        </p:txBody>
      </p:sp>
      <p:pic>
        <p:nvPicPr>
          <p:cNvPr id="1028" name="Picture 4" descr="Resultado de imagem para The Elements of Statistical Learn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806" y="363402"/>
            <a:ext cx="1909108" cy="288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79734" y="3326838"/>
            <a:ext cx="466345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https://statweb.stanford.edu/~tibs/ElemStatLearn/printings/ESLII_print10.pdf</a:t>
            </a:r>
          </a:p>
          <a:p>
            <a:endParaRPr lang="pt-BR" dirty="0"/>
          </a:p>
        </p:txBody>
      </p:sp>
      <p:pic>
        <p:nvPicPr>
          <p:cNvPr id="1030" name="Picture 6" descr="Resultado de imagem para an introduction to statistical learn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4" y="1212664"/>
            <a:ext cx="2022161" cy="304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339752" y="2213042"/>
            <a:ext cx="8064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 smtClean="0"/>
              <a:t>An Introduction to Statistical Learning,</a:t>
            </a:r>
          </a:p>
          <a:p>
            <a:r>
              <a:rPr lang="pt-BR" dirty="0" smtClean="0"/>
              <a:t>Hastie, Tibshirani, James e Witten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7959" y="3932219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50" dirty="0"/>
              <a:t>http://www-bcf.usc.edu/~gareth/ISL/ISLR%20Sixth%20Printing.pdf</a:t>
            </a:r>
          </a:p>
        </p:txBody>
      </p:sp>
    </p:spTree>
    <p:extLst>
      <p:ext uri="{BB962C8B-B14F-4D97-AF65-F5344CB8AC3E}">
        <p14:creationId xmlns:p14="http://schemas.microsoft.com/office/powerpoint/2010/main" val="24864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51470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Regressão Linear</a:t>
            </a:r>
            <a:endParaRPr lang="pt-BR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354966" y="915566"/>
            <a:ext cx="85582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2.) Construa um modelo de regressão linear prevendo o faturamento de leite com outra variável explicativa contínua. Escolha a melhor variável realizando com base na análise descritiva. Interprete os resultados.</a:t>
            </a:r>
          </a:p>
          <a:p>
            <a:r>
              <a:rPr lang="pt-BR" dirty="0"/>
              <a:t>Separe seus dados em desenvolvimento (80%) e teste (20%). Use seed de 121.</a:t>
            </a:r>
          </a:p>
          <a:p>
            <a:r>
              <a:rPr lang="pt-BR" dirty="0"/>
              <a:t>Construa o histograma dos resíduos para as duas bases.</a:t>
            </a:r>
          </a:p>
          <a:p>
            <a:r>
              <a:rPr lang="pt-BR" dirty="0"/>
              <a:t>Calcule o erro quadrático médio e absoluto. Interprete-os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5536" y="2886951"/>
            <a:ext cx="85582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3.) Construa um modelo de regressão linear prevendo o faturamento de leite em relação a todas variáveis explicativas disponíveis. </a:t>
            </a:r>
            <a:br>
              <a:rPr lang="pt-BR" dirty="0"/>
            </a:br>
            <a:r>
              <a:rPr lang="pt-BR" dirty="0"/>
              <a:t>Interprete os resultados.</a:t>
            </a:r>
          </a:p>
          <a:p>
            <a:r>
              <a:rPr lang="pt-BR" dirty="0"/>
              <a:t>Construa o histograma dos resíduos para as duas bases.</a:t>
            </a:r>
          </a:p>
          <a:p>
            <a:r>
              <a:rPr lang="pt-BR" dirty="0"/>
              <a:t>Calcule o erro quadrático médio e absoluto. Interprete-os.</a:t>
            </a:r>
          </a:p>
        </p:txBody>
      </p:sp>
    </p:spTree>
    <p:extLst>
      <p:ext uri="{BB962C8B-B14F-4D97-AF65-F5344CB8AC3E}">
        <p14:creationId xmlns:p14="http://schemas.microsoft.com/office/powerpoint/2010/main" val="333977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51470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Regressão Linear</a:t>
            </a:r>
            <a:endParaRPr lang="pt-BR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305243" y="885052"/>
            <a:ext cx="85582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4.) Acrescente as variáveis de região e tipo de loja no modelo. Elas acrescentam algo em previsibilidade? </a:t>
            </a:r>
            <a:br>
              <a:rPr lang="pt-BR" dirty="0"/>
            </a:br>
            <a:r>
              <a:rPr lang="pt-BR" dirty="0"/>
              <a:t>Interprete os resultados.</a:t>
            </a:r>
          </a:p>
          <a:p>
            <a:r>
              <a:rPr lang="pt-BR" dirty="0"/>
              <a:t>Construa o histograma dos resíduos para as duas bases.</a:t>
            </a:r>
          </a:p>
          <a:p>
            <a:r>
              <a:rPr lang="pt-BR" dirty="0"/>
              <a:t>Calcule o erro quadrático médio e absoluto. Interprete-os.</a:t>
            </a:r>
          </a:p>
        </p:txBody>
      </p:sp>
    </p:spTree>
    <p:extLst>
      <p:ext uri="{BB962C8B-B14F-4D97-AF65-F5344CB8AC3E}">
        <p14:creationId xmlns:p14="http://schemas.microsoft.com/office/powerpoint/2010/main" val="21874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722313" y="1707654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Árvore de decisão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646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112991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Árvore de decisão</a:t>
            </a:r>
            <a:endParaRPr lang="pt-BR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04048" y="955630"/>
            <a:ext cx="34563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 Método bastante popular por ser facilmente interpretado.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Popular na área médica, pois imitam a forma de pensar dos médicos.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Pode ser feita tanto para classificação quanto para regressão.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Consiste em dividir o seu espaço em retângulos.</a:t>
            </a: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430" y="627534"/>
            <a:ext cx="3745610" cy="39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5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902" y="600399"/>
            <a:ext cx="4655098" cy="39875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1680" y="80140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Árvore de decisão</a:t>
            </a:r>
            <a:endParaRPr lang="pt-BR" sz="28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737" y="649373"/>
            <a:ext cx="4134714" cy="39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9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112991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Árvore de decisão</a:t>
            </a:r>
            <a:endParaRPr lang="pt-BR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55576" y="1995686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Como criamos a árvore? Como proceder? O que ela deve fazer?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2519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112991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Árvore de decisão</a:t>
            </a: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539552" y="1118250"/>
                <a:ext cx="8229600" cy="45498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t-BR" sz="2000" dirty="0" smtClean="0"/>
                  <a:t>Em regressão, para cada quebra da árvore, criamos duas regiões,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000" dirty="0" smtClean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sz="2000" dirty="0" smtClean="0"/>
                  <a:t> Temos que escolher a variável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sz="2000" dirty="0" smtClean="0"/>
                  <a:t> e o ponto s que minimizam:</a:t>
                </a:r>
              </a:p>
              <a:p>
                <a:pPr marL="0" indent="0">
                  <a:buNone/>
                </a:pPr>
                <a:endParaRPr lang="pt-BR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pt-BR" sz="2000" i="1" smtClean="0">
                              <a:latin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pt-BR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pt-BR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0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</m:e>
                          </m:nary>
                          <m:nary>
                            <m:naryPr>
                              <m:chr m:val="∑"/>
                              <m:supHide m:val="on"/>
                              <m:ctrlPr>
                                <a:rPr lang="pt-BR" sz="2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pt-BR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pt-BR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0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0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pt-BR" sz="2000" dirty="0" smtClean="0"/>
              </a:p>
              <a:p>
                <a:pPr marL="0" indent="0">
                  <a:buNone/>
                </a:pPr>
                <a:endParaRPr lang="pt-BR" sz="200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pt-BR" sz="2000" dirty="0" smtClean="0"/>
                  <a:t>Para classificação, alteramos a medida de erro utilizada na minimização.</a:t>
                </a:r>
              </a:p>
              <a:p>
                <a:pPr marL="285750" indent="-285750"/>
                <a:endParaRPr lang="pt-BR" sz="2000" dirty="0" smtClean="0"/>
              </a:p>
              <a:p>
                <a:pPr marL="285750" indent="-285750"/>
                <a:endParaRPr lang="pt-BR" sz="2000" dirty="0" smtClean="0"/>
              </a:p>
              <a:p>
                <a:pPr marL="0" indent="0">
                  <a:buFont typeface="Arial" pitchFamily="34" charset="0"/>
                  <a:buNone/>
                </a:pPr>
                <a:endParaRPr lang="pt-BR" sz="2000" b="1" dirty="0" smtClean="0"/>
              </a:p>
              <a:p>
                <a:pPr marL="285750" indent="-285750"/>
                <a:endParaRPr lang="pt-BR" sz="2000" dirty="0"/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18250"/>
                <a:ext cx="8229600" cy="4549844"/>
              </a:xfrm>
              <a:prstGeom prst="rect">
                <a:avLst/>
              </a:prstGeom>
              <a:blipFill rotWithShape="1">
                <a:blip r:embed="rId5"/>
                <a:stretch>
                  <a:fillRect l="-815" t="-6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895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112991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Árvore de decisão</a:t>
            </a: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539552" y="1118250"/>
                <a:ext cx="8229600" cy="45498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t-BR" sz="2000" dirty="0" smtClean="0"/>
                  <a:t>Como paramos de crescer a árvore?</a:t>
                </a:r>
              </a:p>
              <a:p>
                <a:pPr marL="0" indent="0">
                  <a:buNone/>
                </a:pPr>
                <a:r>
                  <a:rPr lang="pt-BR" sz="2000" dirty="0" smtClean="0"/>
                  <a:t>O sugerido é crescer a árvore até o máximo (número de observação em cada nó final menor do que 5) e depois podar a árvore.</a:t>
                </a:r>
              </a:p>
              <a:p>
                <a:pPr marL="0" indent="0">
                  <a:buNone/>
                </a:pPr>
                <a:r>
                  <a:rPr lang="pt-BR" sz="2000" dirty="0" smtClean="0"/>
                  <a:t>Seja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pt-BR" sz="2000" dirty="0" smtClean="0"/>
                  <a:t> o número de observação no m-ésimo nó final, |T| o número de nós finais e seja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pt-BR" sz="2000" dirty="0" smtClean="0"/>
                  <a:t> o erro quadrático médio do m-ésimo nó final.</a:t>
                </a:r>
              </a:p>
              <a:p>
                <a:pPr marL="0" indent="0">
                  <a:buNone/>
                </a:pPr>
                <a:r>
                  <a:rPr lang="pt-BR" sz="2000" dirty="0" smtClean="0"/>
                  <a:t>Assim, a ideia é encontrar a sub-árvore que minimize a seguinte medida.</a:t>
                </a:r>
              </a:p>
              <a:p>
                <a:pPr marL="285750" indent="-285750"/>
                <a:endParaRPr lang="pt-BR" sz="2000" dirty="0" smtClean="0"/>
              </a:p>
              <a:p>
                <a:pPr marL="0" indent="0">
                  <a:buFont typeface="Arial" pitchFamily="34" charset="0"/>
                  <a:buNone/>
                </a:pPr>
                <a:endParaRPr lang="pt-BR" sz="2000" b="1" dirty="0" smtClean="0"/>
              </a:p>
              <a:p>
                <a:pPr marL="0" indent="0">
                  <a:buNone/>
                </a:pPr>
                <a:r>
                  <a:rPr lang="pt-BR" sz="2000" dirty="0" smtClean="0"/>
                  <a:t>O parâmetro </a:t>
                </a:r>
                <a:r>
                  <a:rPr lang="el-GR" sz="2000" dirty="0" smtClean="0"/>
                  <a:t>α</a:t>
                </a:r>
                <a:r>
                  <a:rPr lang="pt-BR" sz="2000" dirty="0" smtClean="0"/>
                  <a:t> controla o tradeoff entre o tamanho da árvore e a performance preditiva.</a:t>
                </a:r>
                <a:endParaRPr lang="pt-BR" sz="2000" dirty="0"/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18250"/>
                <a:ext cx="8229600" cy="4549844"/>
              </a:xfrm>
              <a:prstGeom prst="rect">
                <a:avLst/>
              </a:prstGeom>
              <a:blipFill rotWithShape="0">
                <a:blip r:embed="rId5"/>
                <a:stretch>
                  <a:fillRect l="-815" t="-6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70" y="3174097"/>
            <a:ext cx="2689913" cy="62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171658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Árvore de decisão</a:t>
            </a:r>
            <a:endParaRPr lang="pt-BR" sz="2800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84213" y="987574"/>
            <a:ext cx="8499191" cy="4549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Laboratório R - Base de Spam</a:t>
            </a:r>
            <a:endParaRPr lang="pt-BR" sz="2000" dirty="0"/>
          </a:p>
          <a:p>
            <a:r>
              <a:rPr lang="pt-BR" sz="2000" dirty="0" smtClean="0"/>
              <a:t>Base com 4.601 e-mails. Porcentual em que 54 palavras ou pontuações aparecem em cada e-mail. Além disso, temos o tamanho médio das palavras, tamanho da maior palavra e quantidade de palavras.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  <a:p>
            <a:endParaRPr lang="pt-BR" sz="2000" dirty="0"/>
          </a:p>
          <a:p>
            <a:r>
              <a:rPr lang="pt-BR" sz="2000" dirty="0" smtClean="0"/>
              <a:t>Disponível em</a:t>
            </a:r>
            <a:r>
              <a:rPr lang="pt-BR" sz="2000" dirty="0"/>
              <a:t>: </a:t>
            </a:r>
            <a:r>
              <a:rPr lang="pt-BR" sz="2000" dirty="0">
                <a:hlinkClick r:id="rId5"/>
              </a:rPr>
              <a:t>https://</a:t>
            </a:r>
            <a:r>
              <a:rPr lang="pt-BR" sz="2000" dirty="0" smtClean="0">
                <a:hlinkClick r:id="rId5"/>
              </a:rPr>
              <a:t>archive.ics.uci.edu/ml/datasets/Spambase</a:t>
            </a:r>
            <a:endParaRPr lang="pt-BR" sz="2000" dirty="0" smtClean="0"/>
          </a:p>
          <a:p>
            <a:pPr marL="0" indent="0">
              <a:buNone/>
            </a:pPr>
            <a:endParaRPr lang="pt-BR" sz="2000" dirty="0" smtClean="0"/>
          </a:p>
          <a:p>
            <a:pPr marL="285750" indent="-285750"/>
            <a:endParaRPr lang="pt-BR" sz="2000" dirty="0" smtClean="0"/>
          </a:p>
          <a:p>
            <a:pPr marL="285750" indent="-285750"/>
            <a:endParaRPr lang="pt-BR" sz="2000" dirty="0" smtClean="0"/>
          </a:p>
          <a:p>
            <a:pPr marL="0" indent="0">
              <a:buFont typeface="Arial" pitchFamily="34" charset="0"/>
              <a:buNone/>
            </a:pPr>
            <a:endParaRPr lang="pt-BR" sz="2000" b="1" dirty="0" smtClean="0"/>
          </a:p>
          <a:p>
            <a:pPr marL="285750" indent="-285750"/>
            <a:endParaRPr lang="pt-BR" sz="2000" dirty="0"/>
          </a:p>
        </p:txBody>
      </p:sp>
      <p:sp>
        <p:nvSpPr>
          <p:cNvPr id="12" name="Rounded Rectangle 11"/>
          <p:cNvSpPr/>
          <p:nvPr/>
        </p:nvSpPr>
        <p:spPr>
          <a:xfrm>
            <a:off x="2843808" y="2427734"/>
            <a:ext cx="3744415" cy="12241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Objetivo:</a:t>
            </a:r>
          </a:p>
          <a:p>
            <a:pPr algn="ctr"/>
            <a:r>
              <a:rPr lang="pt-BR" dirty="0" smtClean="0"/>
              <a:t>Criar um detector automático de SPAM que verificará cada novo e-mail.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968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3390015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3390016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7972" y="112991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Árvore de decisão</a:t>
            </a:r>
            <a:endParaRPr lang="pt-BR" sz="2800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11560" y="627534"/>
            <a:ext cx="8229600" cy="4549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/>
              <a:t>Laboratório R </a:t>
            </a:r>
            <a:r>
              <a:rPr lang="pt-BR" sz="2000" dirty="0"/>
              <a:t>– Base de Spam</a:t>
            </a:r>
          </a:p>
          <a:p>
            <a:pPr marL="285750" indent="-285750"/>
            <a:endParaRPr lang="pt-BR" sz="2000" dirty="0" smtClean="0"/>
          </a:p>
          <a:p>
            <a:pPr marL="0" indent="0">
              <a:buFont typeface="Arial" pitchFamily="34" charset="0"/>
              <a:buNone/>
            </a:pPr>
            <a:endParaRPr lang="pt-BR" sz="2000" b="1" dirty="0" smtClean="0"/>
          </a:p>
          <a:p>
            <a:pPr marL="285750" indent="-285750"/>
            <a:endParaRPr lang="pt-BR" sz="2000" dirty="0"/>
          </a:p>
        </p:txBody>
      </p:sp>
      <p:sp>
        <p:nvSpPr>
          <p:cNvPr id="12" name="Rounded Rectangle 11"/>
          <p:cNvSpPr/>
          <p:nvPr/>
        </p:nvSpPr>
        <p:spPr>
          <a:xfrm>
            <a:off x="1675139" y="1014135"/>
            <a:ext cx="2626355" cy="162089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Carregando base e definindo nomes das colunas</a:t>
            </a:r>
            <a:endParaRPr lang="pt-BR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5491563" y="1032945"/>
            <a:ext cx="2544075" cy="162089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Criando bases de desenvolvimento, validação e teste</a:t>
            </a:r>
            <a:endParaRPr lang="pt-BR" sz="1600" dirty="0"/>
          </a:p>
        </p:txBody>
      </p:sp>
      <p:sp>
        <p:nvSpPr>
          <p:cNvPr id="14" name="Rounded Rectangle 13"/>
          <p:cNvSpPr/>
          <p:nvPr/>
        </p:nvSpPr>
        <p:spPr>
          <a:xfrm>
            <a:off x="739036" y="2886343"/>
            <a:ext cx="2626355" cy="162089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 smtClean="0"/>
          </a:p>
          <a:p>
            <a:pPr algn="ctr"/>
            <a:r>
              <a:rPr lang="pt-BR" sz="1600" dirty="0" smtClean="0"/>
              <a:t>Treinando e visualizando uma árvore de decisão</a:t>
            </a:r>
            <a:endParaRPr lang="pt-BR" sz="1600" dirty="0"/>
          </a:p>
          <a:p>
            <a:pPr algn="ctr"/>
            <a:endParaRPr lang="pt-BR" sz="1600" dirty="0"/>
          </a:p>
        </p:txBody>
      </p:sp>
      <p:sp>
        <p:nvSpPr>
          <p:cNvPr id="15" name="Rounded Rectangle 14"/>
          <p:cNvSpPr/>
          <p:nvPr/>
        </p:nvSpPr>
        <p:spPr>
          <a:xfrm>
            <a:off x="3672393" y="2859782"/>
            <a:ext cx="2520280" cy="162089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Otimizando a profundidade</a:t>
            </a:r>
            <a:endParaRPr lang="pt-BR" sz="1600" dirty="0"/>
          </a:p>
        </p:txBody>
      </p:sp>
      <p:sp>
        <p:nvSpPr>
          <p:cNvPr id="16" name="Rounded Rectangle 15"/>
          <p:cNvSpPr/>
          <p:nvPr/>
        </p:nvSpPr>
        <p:spPr>
          <a:xfrm>
            <a:off x="6499676" y="2895068"/>
            <a:ext cx="2520280" cy="162089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Avaliando os resultados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89820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3943672" y="81813"/>
            <a:ext cx="13027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b="1" dirty="0" smtClean="0"/>
              <a:t>Livros</a:t>
            </a:r>
            <a:endParaRPr lang="pt-BR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825603" y="978876"/>
            <a:ext cx="8064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 smtClean="0"/>
              <a:t>Learning from data,</a:t>
            </a:r>
          </a:p>
          <a:p>
            <a:r>
              <a:rPr lang="pt-BR" dirty="0" smtClean="0"/>
              <a:t>Abu-Mostafa, Magdon-Ismail e Liu</a:t>
            </a:r>
            <a:endParaRPr lang="pt-BR" dirty="0"/>
          </a:p>
        </p:txBody>
      </p:sp>
      <p:sp>
        <p:nvSpPr>
          <p:cNvPr id="14" name="TextBox 13"/>
          <p:cNvSpPr txBox="1"/>
          <p:nvPr/>
        </p:nvSpPr>
        <p:spPr>
          <a:xfrm>
            <a:off x="2339752" y="2213042"/>
            <a:ext cx="8064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 smtClean="0"/>
              <a:t>Pattern Recognition,</a:t>
            </a:r>
          </a:p>
          <a:p>
            <a:r>
              <a:rPr lang="pt-BR" dirty="0" smtClean="0"/>
              <a:t>Theodoridis e Koutroumbas</a:t>
            </a:r>
          </a:p>
        </p:txBody>
      </p:sp>
      <p:pic>
        <p:nvPicPr>
          <p:cNvPr id="2050" name="Picture 2" descr="Resultado de imagem para learning from dat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356" y="194957"/>
            <a:ext cx="1876509" cy="292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-na.ssl-images-amazon.com/images/I/51zMiHP8hqL._SX403_BO1,204,203,200_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9" y="1188187"/>
            <a:ext cx="2310544" cy="285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60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817745" y="627534"/>
            <a:ext cx="7714695" cy="45264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Carregando base e definindo nomes das colunas</a:t>
            </a:r>
            <a:endParaRPr lang="pt-B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1131590"/>
            <a:ext cx="8450951" cy="33426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91680" y="112991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Árvore de decisão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4618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184999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Árvore de decisão</a:t>
            </a:r>
            <a:endParaRPr lang="pt-BR" sz="2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817745" y="678944"/>
            <a:ext cx="7714695" cy="45264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Criando bases de desenvolvimento, validação e teste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1203598"/>
            <a:ext cx="6624736" cy="19733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1600" y="3315637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Por que precisamos de uma base de validação neste caso?</a:t>
            </a:r>
          </a:p>
          <a:p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Usamos esta base de validação para otimizarmos alguns parâmetros da árvore de decisão.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7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1735107"/>
            <a:ext cx="6624736" cy="29011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70321" y="112991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Árvore de decisão</a:t>
            </a:r>
            <a:endParaRPr lang="pt-BR" sz="28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796386" y="555526"/>
            <a:ext cx="7714695" cy="45264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Treinando e visualizando uma árvore de decisão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387" y="1059582"/>
            <a:ext cx="7304005" cy="70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7129" y="126639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Árvore de decisão</a:t>
            </a:r>
            <a:endParaRPr lang="pt-BR" sz="2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823194" y="555526"/>
            <a:ext cx="7714695" cy="45264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Treinando e visualizando uma árvore de decisão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301" y="1063625"/>
            <a:ext cx="7279239" cy="35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3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8152" y="606936"/>
            <a:ext cx="7714695" cy="45264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Otimizando a profundidade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1203274"/>
            <a:ext cx="8291708" cy="33126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7756" y="112991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Árvore de decisão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97771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67756" y="112991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Árvore de decisão</a:t>
            </a:r>
            <a:endParaRPr lang="pt-BR" sz="2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793821" y="627534"/>
            <a:ext cx="7714695" cy="45264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Avaliando os resultados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99" y="1491630"/>
            <a:ext cx="8336781" cy="257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2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67756" y="112991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Árvore de decisão</a:t>
            </a:r>
            <a:endParaRPr lang="pt-BR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11559" y="553913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Exercícios: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283818" y="615686"/>
            <a:ext cx="66086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http://archive.ics.uci.edu/ml/datasets/Breast+Cancer+Wisconsin+%28Diagnostic%29</a:t>
            </a:r>
          </a:p>
        </p:txBody>
      </p: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160" y="907612"/>
            <a:ext cx="6230977" cy="3605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86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67756" y="112991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Árvore de decisão</a:t>
            </a:r>
            <a:endParaRPr lang="pt-BR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273799" y="550371"/>
            <a:ext cx="86950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Base de dados (“cancer.data”) com 699 observações e 10 variáveis de pacientes com tumores. O objetivo é detectar com base em algumas informações dos tumores se é benigno ou maligno.</a:t>
            </a:r>
          </a:p>
          <a:p>
            <a:endParaRPr lang="pt-BR" dirty="0"/>
          </a:p>
          <a:p>
            <a:r>
              <a:rPr lang="pt-BR" dirty="0"/>
              <a:t>Remova os dados missing por meio do comando “na.omit”. Poderíamos fazer algo melhor?</a:t>
            </a:r>
          </a:p>
          <a:p>
            <a:endParaRPr lang="pt-BR" dirty="0"/>
          </a:p>
          <a:p>
            <a:r>
              <a:rPr lang="pt-BR" dirty="0"/>
              <a:t>Variáveis:</a:t>
            </a:r>
          </a:p>
        </p:txBody>
      </p:sp>
      <p:sp>
        <p:nvSpPr>
          <p:cNvPr id="7" name="Rectangle 6"/>
          <p:cNvSpPr/>
          <p:nvPr/>
        </p:nvSpPr>
        <p:spPr>
          <a:xfrm>
            <a:off x="1403648" y="2053753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1. Sample code number id number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2. Clump Thickness 1 - 10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3. Uniformity of Cell Size 1 - 10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4. Uniformity of Cell Shape 1 –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5. Marginal Adhesion 1 - 10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6. Single Epithelial Cell Size 1 - 10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7. Bare Nuclei 1 - 10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8. Bland Chromatin 1 - 10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9. Normal Nucleoli 1 - 10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10. Mitoses 1 - 10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11. Class: (2 for benign, 4 for malignant)</a:t>
            </a:r>
          </a:p>
        </p:txBody>
      </p:sp>
    </p:spTree>
    <p:extLst>
      <p:ext uri="{BB962C8B-B14F-4D97-AF65-F5344CB8AC3E}">
        <p14:creationId xmlns:p14="http://schemas.microsoft.com/office/powerpoint/2010/main" val="156523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67756" y="112991"/>
            <a:ext cx="612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Árvore de decisão</a:t>
            </a:r>
            <a:endParaRPr lang="pt-BR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479051" y="781508"/>
            <a:ext cx="836363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1.) Crie bases de desenvolvimento (60%), validação (20%) e teste (20%). Utilize seed de 432. Monte a formula para ser usado nos modelos com todas as variáveis explicativas.</a:t>
            </a:r>
          </a:p>
          <a:p>
            <a:endParaRPr lang="pt-BR" dirty="0"/>
          </a:p>
          <a:p>
            <a:r>
              <a:rPr lang="pt-BR" dirty="0"/>
              <a:t>2.) Construa uma árvore com profundidade 3. Interprete esta árvore.</a:t>
            </a:r>
          </a:p>
          <a:p>
            <a:endParaRPr lang="pt-BR" dirty="0"/>
          </a:p>
          <a:p>
            <a:r>
              <a:rPr lang="pt-BR" dirty="0"/>
              <a:t>3.) Crie um algoritmo que construa árvores com profundidade 1 à 15. Qual profundidade você escolhe? Como chegou neste critério?</a:t>
            </a:r>
          </a:p>
          <a:p>
            <a:endParaRPr lang="pt-BR" dirty="0"/>
          </a:p>
          <a:p>
            <a:r>
              <a:rPr lang="pt-BR" dirty="0" smtClean="0"/>
              <a:t>4.) </a:t>
            </a:r>
            <a:r>
              <a:rPr lang="pt-BR" dirty="0"/>
              <a:t>Avalie os resultados da “melhor” árvore em todas as bases.</a:t>
            </a:r>
          </a:p>
        </p:txBody>
      </p:sp>
    </p:spTree>
    <p:extLst>
      <p:ext uri="{BB962C8B-B14F-4D97-AF65-F5344CB8AC3E}">
        <p14:creationId xmlns:p14="http://schemas.microsoft.com/office/powerpoint/2010/main" val="29112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1187624" y="12347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Futura Md BT" panose="020B0602020204020303" pitchFamily="34" charset="0"/>
              </a:rPr>
              <a:t>Referências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Futura Md BT" panose="020B0602020204020303" pitchFamily="34" charset="0"/>
              </a:rPr>
              <a:t>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Futura Md BT" panose="020B0602020204020303" pitchFamily="34" charset="0"/>
              </a:rPr>
              <a:t>Bibliográficas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1381" y="904313"/>
            <a:ext cx="777686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Hastie, T., </a:t>
            </a:r>
            <a:r>
              <a:rPr lang="en-US" sz="1600" dirty="0" err="1"/>
              <a:t>Tibshirani</a:t>
            </a:r>
            <a:r>
              <a:rPr lang="en-US" sz="1600" dirty="0"/>
              <a:t>, R. &amp; Friedman, J.H. (2001) “The Elements of Statistical Learning</a:t>
            </a:r>
            <a:r>
              <a:rPr lang="en-US" sz="1600" dirty="0" smtClean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Bishop, C.M. (2007) “Pattern Recognition and Machine Learning</a:t>
            </a:r>
            <a:r>
              <a:rPr lang="en-US" sz="1600" dirty="0" smtClean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Mitchell, T.M. (1997) “Machine Learning</a:t>
            </a:r>
            <a:r>
              <a:rPr lang="en-US" sz="1600" dirty="0" smtClean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Abu-Mostafa, Y., </a:t>
            </a:r>
            <a:r>
              <a:rPr lang="en-US" sz="1600" dirty="0" err="1" smtClean="0"/>
              <a:t>Magdon</a:t>
            </a:r>
            <a:r>
              <a:rPr lang="en-US" sz="1600" dirty="0" smtClean="0"/>
              <a:t>-Ismail, M., Lin, H.T (2012) “Learning from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Theodoridis</a:t>
            </a:r>
            <a:r>
              <a:rPr lang="en-US" sz="1600" dirty="0" smtClean="0"/>
              <a:t>, S., </a:t>
            </a:r>
            <a:r>
              <a:rPr lang="en-US" sz="1600" dirty="0" err="1" smtClean="0"/>
              <a:t>Koutroumbas</a:t>
            </a:r>
            <a:r>
              <a:rPr lang="en-US" sz="1600" dirty="0" smtClean="0"/>
              <a:t>, K., (2008) “Pattern Recognition”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Kuhn, M., Johnson, K., (2013) “Applied Predictive Modeling”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Burns, P. (2011) “The R inferno”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072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1179717" y="81813"/>
            <a:ext cx="6830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b="1" dirty="0" smtClean="0"/>
              <a:t>O que eu espero no final do curso?</a:t>
            </a:r>
            <a:endParaRPr lang="pt-BR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3155" y="771550"/>
            <a:ext cx="80644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 smtClean="0"/>
              <a:t>Definir </a:t>
            </a:r>
            <a:r>
              <a:rPr lang="pt-BR" dirty="0"/>
              <a:t>a variável resposta de forma </a:t>
            </a:r>
            <a:r>
              <a:rPr lang="pt-BR" dirty="0" smtClean="0"/>
              <a:t>adequada.</a:t>
            </a:r>
          </a:p>
          <a:p>
            <a:pPr marL="285750" indent="-285750">
              <a:buFontTx/>
              <a:buChar char="-"/>
            </a:pPr>
            <a:endParaRPr lang="pt-BR" dirty="0" smtClean="0"/>
          </a:p>
          <a:p>
            <a:pPr marL="285750" indent="-285750">
              <a:buFontTx/>
              <a:buChar char="-"/>
            </a:pPr>
            <a:r>
              <a:rPr lang="pt-BR" dirty="0" smtClean="0"/>
              <a:t>Saber </a:t>
            </a:r>
            <a:r>
              <a:rPr lang="pt-BR" dirty="0"/>
              <a:t>qual métrica utilizar e como validar seus </a:t>
            </a:r>
            <a:r>
              <a:rPr lang="pt-BR" dirty="0" smtClean="0"/>
              <a:t>resultados.</a:t>
            </a:r>
            <a:endParaRPr lang="pt-BR" dirty="0"/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S</a:t>
            </a:r>
            <a:r>
              <a:rPr lang="pt-BR" dirty="0" smtClean="0"/>
              <a:t>aber </a:t>
            </a:r>
            <a:r>
              <a:rPr lang="pt-BR" dirty="0"/>
              <a:t>a melhor forma de tratar dados </a:t>
            </a:r>
            <a:r>
              <a:rPr lang="pt-BR" dirty="0" smtClean="0"/>
              <a:t>missing. </a:t>
            </a:r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S</a:t>
            </a:r>
            <a:r>
              <a:rPr lang="pt-BR" dirty="0" smtClean="0"/>
              <a:t>aber </a:t>
            </a:r>
            <a:r>
              <a:rPr lang="pt-BR" dirty="0"/>
              <a:t>como proceder com o feature engineering e feature </a:t>
            </a:r>
            <a:r>
              <a:rPr lang="pt-BR" dirty="0" smtClean="0"/>
              <a:t>selection.</a:t>
            </a:r>
            <a:endParaRPr lang="pt-BR" dirty="0"/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U</a:t>
            </a:r>
            <a:r>
              <a:rPr lang="pt-BR" dirty="0" smtClean="0"/>
              <a:t>tilizar </a:t>
            </a:r>
            <a:r>
              <a:rPr lang="pt-BR" dirty="0"/>
              <a:t>e otimizar o algoritmo mais </a:t>
            </a:r>
            <a:r>
              <a:rPr lang="pt-BR" dirty="0" smtClean="0"/>
              <a:t>eficiente.</a:t>
            </a:r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smtClean="0"/>
              <a:t>Saber </a:t>
            </a:r>
            <a:r>
              <a:rPr lang="pt-BR" dirty="0"/>
              <a:t>usar o modelo preditivo </a:t>
            </a:r>
            <a:r>
              <a:rPr lang="pt-BR" dirty="0" smtClean="0"/>
              <a:t>criado.</a:t>
            </a:r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smtClean="0"/>
              <a:t>Onde executar seu projeto de machine learning.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14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latin typeface="Futura Md BT" panose="020B0602020204020303" pitchFamily="34" charset="0"/>
              </a:rPr>
              <a:t>Título</a:t>
            </a:r>
            <a:endParaRPr lang="en-US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/>
                </a:solidFill>
              </a:rPr>
              <a:t>Conteúdo</a:t>
            </a:r>
            <a:r>
              <a:rPr lang="en-US" dirty="0" smtClean="0">
                <a:solidFill>
                  <a:schemeClr val="bg1"/>
                </a:solidFill>
              </a:rPr>
              <a:t>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6339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724760"/>
            <a:ext cx="813451" cy="3358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76514" y="4724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724761"/>
            <a:ext cx="1300898" cy="335867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2730594" y="81813"/>
            <a:ext cx="37289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b="1" dirty="0" smtClean="0"/>
              <a:t>Formato das Aulas</a:t>
            </a:r>
            <a:endParaRPr lang="pt-BR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91226" y="882266"/>
            <a:ext cx="80644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Cada aula será composta basicamente por 3 etapas:</a:t>
            </a:r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smtClean="0"/>
              <a:t>Parte teórica.</a:t>
            </a:r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smtClean="0"/>
              <a:t>Aplicação </a:t>
            </a:r>
            <a:r>
              <a:rPr lang="pt-BR" dirty="0"/>
              <a:t>prática utilizando alguma das ferramentas </a:t>
            </a:r>
            <a:r>
              <a:rPr lang="pt-BR" dirty="0" smtClean="0"/>
              <a:t>estudadas.</a:t>
            </a:r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smtClean="0"/>
              <a:t>Exercícios </a:t>
            </a:r>
            <a:r>
              <a:rPr lang="pt-BR" dirty="0"/>
              <a:t>práticos</a:t>
            </a:r>
          </a:p>
        </p:txBody>
      </p:sp>
    </p:spTree>
    <p:extLst>
      <p:ext uri="{BB962C8B-B14F-4D97-AF65-F5344CB8AC3E}">
        <p14:creationId xmlns:p14="http://schemas.microsoft.com/office/powerpoint/2010/main" val="93576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24997</TotalTime>
  <Words>3302</Words>
  <Application>Microsoft Macintosh PowerPoint</Application>
  <PresentationFormat>Apresentação na tela (16:9)</PresentationFormat>
  <Paragraphs>708</Paragraphs>
  <Slides>79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79</vt:i4>
      </vt:variant>
    </vt:vector>
  </HeadingPairs>
  <TitlesOfParts>
    <vt:vector size="91" baseType="lpstr">
      <vt:lpstr>Calibri</vt:lpstr>
      <vt:lpstr>Cambria Math</vt:lpstr>
      <vt:lpstr>Franklin Gothic Demi</vt:lpstr>
      <vt:lpstr>Futura Lt BT</vt:lpstr>
      <vt:lpstr>Futura Md BT</vt:lpstr>
      <vt:lpstr>Futura Std Medium</vt:lpstr>
      <vt:lpstr>Tahoma</vt:lpstr>
      <vt:lpstr>Wingdings</vt:lpstr>
      <vt:lpstr>맑은 고딕</vt:lpstr>
      <vt:lpstr>Arial</vt:lpstr>
      <vt:lpstr>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Santiago da Silva</dc:creator>
  <cp:lastModifiedBy>Carlos Relvas</cp:lastModifiedBy>
  <cp:revision>55</cp:revision>
  <dcterms:created xsi:type="dcterms:W3CDTF">2015-04-22T18:04:31Z</dcterms:created>
  <dcterms:modified xsi:type="dcterms:W3CDTF">2018-08-23T02:09:24Z</dcterms:modified>
</cp:coreProperties>
</file>